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FAC8D1-CF2F-6F82-66F3-1D22B9ADD1A5}" v="9" dt="2023-12-21T13:44:10.7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Amphlett" userId="S::elizabeth.amphlett@st-matthews.sandwell.sch.uk::6737efe5-ffda-4202-92ca-5dfa1970b4c5" providerId="AD" clId="Web-{EBFAC8D1-CF2F-6F82-66F3-1D22B9ADD1A5}"/>
    <pc:docChg chg="modSld">
      <pc:chgData name="Elizabeth Amphlett" userId="S::elizabeth.amphlett@st-matthews.sandwell.sch.uk::6737efe5-ffda-4202-92ca-5dfa1970b4c5" providerId="AD" clId="Web-{EBFAC8D1-CF2F-6F82-66F3-1D22B9ADD1A5}" dt="2023-12-21T13:32:02.694" v="1"/>
      <pc:docMkLst>
        <pc:docMk/>
      </pc:docMkLst>
      <pc:sldChg chg="modSp">
        <pc:chgData name="Elizabeth Amphlett" userId="S::elizabeth.amphlett@st-matthews.sandwell.sch.uk::6737efe5-ffda-4202-92ca-5dfa1970b4c5" providerId="AD" clId="Web-{EBFAC8D1-CF2F-6F82-66F3-1D22B9ADD1A5}" dt="2023-12-21T13:32:02.694" v="1"/>
        <pc:sldMkLst>
          <pc:docMk/>
          <pc:sldMk cId="2935200543" sldId="257"/>
        </pc:sldMkLst>
        <pc:graphicFrameChg chg="mod modGraphic">
          <ac:chgData name="Elizabeth Amphlett" userId="S::elizabeth.amphlett@st-matthews.sandwell.sch.uk::6737efe5-ffda-4202-92ca-5dfa1970b4c5" providerId="AD" clId="Web-{EBFAC8D1-CF2F-6F82-66F3-1D22B9ADD1A5}" dt="2023-12-21T13:32:02.694" v="1"/>
          <ac:graphicFrameMkLst>
            <pc:docMk/>
            <pc:sldMk cId="2935200543" sldId="257"/>
            <ac:graphicFrameMk id="4" creationId="{D45BAE03-3FC0-4693-A818-D5E31EDAB53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818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862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851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07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45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385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369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64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628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6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75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DFDF0-3CA8-4ECD-8A23-7021B4DFFA9B}" type="datetimeFigureOut">
              <a:rPr lang="en-GB" smtClean="0"/>
              <a:t>21/12/2023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6C2FC-018D-4674-8CDE-132AB9358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444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5BAE03-3FC0-4693-A818-D5E31EDAB5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376842"/>
              </p:ext>
            </p:extLst>
          </p:nvPr>
        </p:nvGraphicFramePr>
        <p:xfrm>
          <a:off x="76202" y="67736"/>
          <a:ext cx="12022665" cy="6637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525">
                  <a:extLst>
                    <a:ext uri="{9D8B030D-6E8A-4147-A177-3AD203B41FA5}">
                      <a16:colId xmlns:a16="http://schemas.microsoft.com/office/drawing/2014/main" val="328869717"/>
                    </a:ext>
                  </a:extLst>
                </a:gridCol>
                <a:gridCol w="1928273">
                  <a:extLst>
                    <a:ext uri="{9D8B030D-6E8A-4147-A177-3AD203B41FA5}">
                      <a16:colId xmlns:a16="http://schemas.microsoft.com/office/drawing/2014/main" val="3802542049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219212636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44753151"/>
                    </a:ext>
                  </a:extLst>
                </a:gridCol>
                <a:gridCol w="1919514">
                  <a:extLst>
                    <a:ext uri="{9D8B030D-6E8A-4147-A177-3AD203B41FA5}">
                      <a16:colId xmlns:a16="http://schemas.microsoft.com/office/drawing/2014/main" val="2551848513"/>
                    </a:ext>
                  </a:extLst>
                </a:gridCol>
                <a:gridCol w="2125436">
                  <a:extLst>
                    <a:ext uri="{9D8B030D-6E8A-4147-A177-3AD203B41FA5}">
                      <a16:colId xmlns:a16="http://schemas.microsoft.com/office/drawing/2014/main" val="457427996"/>
                    </a:ext>
                  </a:extLst>
                </a:gridCol>
                <a:gridCol w="1042307">
                  <a:extLst>
                    <a:ext uri="{9D8B030D-6E8A-4147-A177-3AD203B41FA5}">
                      <a16:colId xmlns:a16="http://schemas.microsoft.com/office/drawing/2014/main" val="2637801368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2927250927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072213512"/>
                    </a:ext>
                  </a:extLst>
                </a:gridCol>
              </a:tblGrid>
              <a:tr h="122764">
                <a:tc gridSpan="9"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Skills Progression: Tenses</a:t>
                      </a:r>
                      <a:endParaRPr lang="en-GB" sz="14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53012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Present Tense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Past Tense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Perfect Tense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75129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Present Progressive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Simple Present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Past</a:t>
                      </a:r>
                      <a:r>
                        <a:rPr lang="en-GB" sz="1050" b="1" baseline="0"/>
                        <a:t> Progressive</a:t>
                      </a:r>
                      <a:endParaRPr lang="en-GB" sz="105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Simple Past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Present</a:t>
                      </a:r>
                      <a:r>
                        <a:rPr lang="en-GB" sz="1050" b="1" baseline="0"/>
                        <a:t> Perfect</a:t>
                      </a:r>
                      <a:endParaRPr lang="en-GB" sz="105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Past Perfect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/>
                        <a:t>Future {</a:t>
                      </a:r>
                      <a:r>
                        <a:rPr lang="en-GB" sz="1050" b="1" err="1"/>
                        <a:t>erfect</a:t>
                      </a:r>
                      <a:endParaRPr lang="en-GB" sz="105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9234668"/>
                  </a:ext>
                </a:extLst>
              </a:tr>
              <a:tr h="18144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/>
                        <a:t>Year 1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50"/>
                        <a:t>Suffixes added where no change is needed in the spelling of root words.</a:t>
                      </a:r>
                    </a:p>
                    <a:p>
                      <a:endParaRPr lang="en-GB" sz="95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50"/>
                        <a:t>Verb to be (am/is/are)</a:t>
                      </a:r>
                      <a:endParaRPr lang="en-GB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/>
                        <a:t>Verb + </a:t>
                      </a:r>
                      <a:r>
                        <a:rPr lang="en-GB" sz="950" err="1"/>
                        <a:t>ing</a:t>
                      </a:r>
                      <a:r>
                        <a:rPr lang="en-GB" sz="950"/>
                        <a:t>.</a:t>
                      </a:r>
                    </a:p>
                    <a:p>
                      <a:endParaRPr lang="en-GB" sz="950"/>
                    </a:p>
                    <a:p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I am read</a:t>
                      </a:r>
                      <a:r>
                        <a:rPr lang="en-GB" sz="95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You are watch</a:t>
                      </a:r>
                      <a:r>
                        <a:rPr lang="en-GB" sz="95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We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 are play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They are fish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He is crawl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She is laugh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It is rain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50"/>
                        <a:t>Suffixes that can be added where no change is needed in the spelling of root words.</a:t>
                      </a:r>
                    </a:p>
                    <a:p>
                      <a:endParaRPr lang="en-GB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/>
                        <a:t>3</a:t>
                      </a:r>
                      <a:r>
                        <a:rPr lang="en-GB" sz="950" baseline="30000"/>
                        <a:t>rd</a:t>
                      </a:r>
                      <a:r>
                        <a:rPr lang="en-GB" sz="950"/>
                        <a:t> person:</a:t>
                      </a:r>
                      <a:r>
                        <a:rPr lang="en-GB" sz="950" baseline="0"/>
                        <a:t> </a:t>
                      </a:r>
                      <a:r>
                        <a:rPr lang="en-GB" sz="950"/>
                        <a:t>V</a:t>
                      </a:r>
                      <a:r>
                        <a:rPr lang="en-GB" sz="950" baseline="0"/>
                        <a:t> + s. 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 read.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You watch.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We play.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They fish.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He crawl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s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She laugh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s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It rain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s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–s or –</a:t>
                      </a:r>
                      <a:r>
                        <a:rPr lang="en-GB" sz="950" b="0" i="0" kern="120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</a:t>
                      </a:r>
                      <a:r>
                        <a:rPr lang="en-GB" sz="95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as the third person singular marker for verbs</a:t>
                      </a:r>
                    </a:p>
                    <a:p>
                      <a:endParaRPr lang="en-GB" sz="950" baseline="0">
                        <a:solidFill>
                          <a:srgbClr val="FF0000"/>
                        </a:solidFill>
                      </a:endParaRPr>
                    </a:p>
                    <a:p>
                      <a:endParaRPr lang="en-GB" sz="950" baseline="0">
                        <a:solidFill>
                          <a:srgbClr val="FF0000"/>
                        </a:solidFill>
                      </a:endParaRPr>
                    </a:p>
                    <a:p>
                      <a:endParaRPr lang="en-GB" sz="950" baseline="0">
                        <a:solidFill>
                          <a:srgbClr val="FF0000"/>
                        </a:solidFill>
                      </a:endParaRPr>
                    </a:p>
                    <a:p>
                      <a:endParaRPr lang="en-GB" sz="950" baseline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Verbs ending with x, z, </a:t>
                      </a:r>
                      <a:r>
                        <a:rPr lang="en-GB" sz="950" baseline="0" err="1">
                          <a:solidFill>
                            <a:srgbClr val="FF0000"/>
                          </a:solidFill>
                        </a:rPr>
                        <a:t>ch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GB" sz="950" baseline="0" err="1">
                          <a:solidFill>
                            <a:srgbClr val="FF0000"/>
                          </a:solidFill>
                        </a:rPr>
                        <a:t>sh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 or o.</a:t>
                      </a:r>
                    </a:p>
                    <a:p>
                      <a:endParaRPr lang="en-GB" sz="950" baseline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He wash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es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She mix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es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It do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50"/>
                        <a:t>Suffixes added where no change is needed in the spelling of root words.</a:t>
                      </a:r>
                    </a:p>
                    <a:p>
                      <a:endParaRPr lang="en-GB" sz="95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50"/>
                        <a:t>Verb to be (was/were)</a:t>
                      </a:r>
                      <a:endParaRPr lang="en-GB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/>
                        <a:t>Verb + </a:t>
                      </a:r>
                      <a:r>
                        <a:rPr lang="en-GB" sz="950" err="1"/>
                        <a:t>ing</a:t>
                      </a:r>
                      <a:r>
                        <a:rPr lang="en-GB" sz="950"/>
                        <a:t>.</a:t>
                      </a:r>
                    </a:p>
                    <a:p>
                      <a:endParaRPr lang="en-GB" sz="950"/>
                    </a:p>
                    <a:p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I was loo</a:t>
                      </a:r>
                      <a:r>
                        <a:rPr lang="en-GB" sz="950">
                          <a:solidFill>
                            <a:srgbClr val="0070C0"/>
                          </a:solidFill>
                        </a:rPr>
                        <a:t>king</a:t>
                      </a:r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You were watch</a:t>
                      </a:r>
                      <a:r>
                        <a:rPr lang="en-GB" sz="95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>
                          <a:solidFill>
                            <a:srgbClr val="FF0000"/>
                          </a:solidFill>
                        </a:rPr>
                        <a:t>We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 were play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They were fish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He was crawl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She was laugh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It was rain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ing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50"/>
                        <a:t>Suffixes that can be added where no change is needed in the spelling of root words.</a:t>
                      </a:r>
                    </a:p>
                    <a:p>
                      <a:endParaRPr lang="en-GB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/>
                        <a:t>V</a:t>
                      </a:r>
                      <a:r>
                        <a:rPr lang="en-GB" sz="950" baseline="0"/>
                        <a:t> + ed. </a:t>
                      </a:r>
                    </a:p>
                    <a:p>
                      <a:endParaRPr lang="en-GB" sz="950" baseline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 look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You watch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We play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They fish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He crawl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She laugh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It rain</a:t>
                      </a:r>
                      <a:r>
                        <a:rPr lang="en-GB" sz="950" baseline="0">
                          <a:solidFill>
                            <a:srgbClr val="0070C0"/>
                          </a:solidFill>
                        </a:rPr>
                        <a:t>ed</a:t>
                      </a:r>
                      <a:r>
                        <a:rPr lang="en-GB" sz="950" baseline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3763111"/>
                  </a:ext>
                </a:extLst>
              </a:tr>
              <a:tr h="60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/>
                        <a:t>Year 2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r>
                        <a:rPr lang="en-US" sz="950" b="1"/>
                        <a:t>All spelling rules for using -</a:t>
                      </a:r>
                      <a:r>
                        <a:rPr lang="en-US" sz="950" b="1" err="1"/>
                        <a:t>ing</a:t>
                      </a:r>
                      <a:r>
                        <a:rPr lang="en-US" sz="950" b="1" baseline="0"/>
                        <a:t> as a suffix in the progressive form.</a:t>
                      </a:r>
                    </a:p>
                    <a:p>
                      <a:endParaRPr lang="en-US" sz="950" baseline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50"/>
                        <a:t>Verb to be (am/is/are).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50"/>
                        <a:t>Various</a:t>
                      </a:r>
                      <a:r>
                        <a:rPr lang="en-US" sz="950" baseline="0"/>
                        <a:t> spelling rules below.</a:t>
                      </a: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 b="1" u="sng"/>
                        <a:t>Rule</a:t>
                      </a:r>
                      <a:r>
                        <a:rPr lang="en-US" sz="950" b="1" u="sng" baseline="0"/>
                        <a:t> 1</a:t>
                      </a:r>
                      <a:endParaRPr lang="en-US" sz="950" baseline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/>
                        <a:t>Verb + </a:t>
                      </a:r>
                      <a:r>
                        <a:rPr lang="en-US" sz="950" err="1"/>
                        <a:t>ing</a:t>
                      </a:r>
                      <a:endParaRPr lang="en-US" sz="950"/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(see example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s above)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 b="1" u="sng">
                          <a:solidFill>
                            <a:schemeClr val="tx1"/>
                          </a:solidFill>
                        </a:rPr>
                        <a:t>Rule 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/>
                        <a:t>V ending with e</a:t>
                      </a:r>
                      <a:r>
                        <a:rPr lang="en-GB" sz="950"/>
                        <a:t> &gt;</a:t>
                      </a:r>
                      <a:r>
                        <a:rPr lang="en-GB" sz="950" baseline="0"/>
                        <a:t> </a:t>
                      </a:r>
                      <a:r>
                        <a:rPr lang="en-GB" sz="950"/>
                        <a:t>remove e + </a:t>
                      </a:r>
                      <a:r>
                        <a:rPr lang="en-GB" sz="950" err="1"/>
                        <a:t>ing</a:t>
                      </a:r>
                      <a:endParaRPr lang="en-GB" sz="950"/>
                    </a:p>
                    <a:p>
                      <a:endParaRPr lang="en-GB" sz="950">
                        <a:solidFill>
                          <a:schemeClr val="dk1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ride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riding</a:t>
                      </a: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hope &gt;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 hoping</a:t>
                      </a: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 b="1" u="sng">
                          <a:solidFill>
                            <a:schemeClr val="tx1"/>
                          </a:solidFill>
                        </a:rPr>
                        <a:t>Rule 3</a:t>
                      </a:r>
                      <a:endParaRPr lang="en-GB" sz="950" b="1" u="sng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/>
                        <a:t>V</a:t>
                      </a:r>
                      <a:r>
                        <a:rPr lang="en-GB" sz="950"/>
                        <a:t> with short sound before consonant </a:t>
                      </a:r>
                      <a:r>
                        <a:rPr lang="en-US" sz="950"/>
                        <a:t> &gt; double the consonant + </a:t>
                      </a:r>
                      <a:r>
                        <a:rPr lang="en-US" sz="950" err="1"/>
                        <a:t>ing</a:t>
                      </a: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950"/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rid &gt;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 ridding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hop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hopping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r>
                        <a:rPr lang="en-US" sz="950" b="1"/>
                        <a:t>A</a:t>
                      </a:r>
                      <a:r>
                        <a:rPr lang="en-GB" sz="950" b="1" err="1"/>
                        <a:t>ll</a:t>
                      </a:r>
                      <a:r>
                        <a:rPr lang="en-GB" sz="950" b="1"/>
                        <a:t> spelling rules</a:t>
                      </a:r>
                      <a:r>
                        <a:rPr lang="en-US" sz="950" b="1"/>
                        <a:t> for writing with third person singular pronouns (it/he/she):</a:t>
                      </a:r>
                    </a:p>
                    <a:p>
                      <a:endParaRPr lang="en-US" sz="950"/>
                    </a:p>
                    <a:p>
                      <a:r>
                        <a:rPr lang="en-US" sz="950" b="1" u="sng"/>
                        <a:t>Rule 1</a:t>
                      </a:r>
                    </a:p>
                    <a:p>
                      <a:r>
                        <a:rPr lang="en-US" sz="950"/>
                        <a:t>Verb + s:</a:t>
                      </a:r>
                      <a:r>
                        <a:rPr lang="en-US" sz="950" baseline="0"/>
                        <a:t> </a:t>
                      </a: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play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he</a:t>
                      </a: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play</a:t>
                      </a:r>
                      <a:r>
                        <a:rPr lang="en-US" sz="950">
                          <a:solidFill>
                            <a:srgbClr val="0070C0"/>
                          </a:solidFill>
                        </a:rPr>
                        <a:t>s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endParaRPr lang="en-US" sz="950"/>
                    </a:p>
                    <a:p>
                      <a:r>
                        <a:rPr lang="en-US" sz="950" b="1" u="sng"/>
                        <a:t>Rule 2</a:t>
                      </a:r>
                    </a:p>
                    <a:p>
                      <a:r>
                        <a:rPr lang="en-US" sz="950"/>
                        <a:t>Verb ending with</a:t>
                      </a:r>
                      <a:r>
                        <a:rPr lang="en-US" sz="950" baseline="0"/>
                        <a:t> e</a:t>
                      </a:r>
                      <a:r>
                        <a:rPr lang="en-US" sz="950"/>
                        <a:t> + s:</a:t>
                      </a:r>
                      <a:r>
                        <a:rPr lang="en-US" sz="950" baseline="0"/>
                        <a:t> </a:t>
                      </a: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smile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she smile</a:t>
                      </a:r>
                      <a:r>
                        <a:rPr lang="en-US" sz="950">
                          <a:solidFill>
                            <a:srgbClr val="0070C0"/>
                          </a:solidFill>
                        </a:rPr>
                        <a:t>s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endParaRPr lang="en-US" sz="950"/>
                    </a:p>
                    <a:p>
                      <a:r>
                        <a:rPr lang="en-US" sz="950" b="1" u="sng">
                          <a:solidFill>
                            <a:schemeClr val="tx1"/>
                          </a:solidFill>
                        </a:rPr>
                        <a:t>Rule 3*</a:t>
                      </a:r>
                    </a:p>
                    <a:p>
                      <a:r>
                        <a:rPr lang="en-US" sz="950"/>
                        <a:t>Verb ending with y &gt; remove y + </a:t>
                      </a:r>
                      <a:r>
                        <a:rPr lang="en-US" sz="950" err="1"/>
                        <a:t>ies</a:t>
                      </a:r>
                      <a:r>
                        <a:rPr lang="en-US" sz="950"/>
                        <a:t>:</a:t>
                      </a:r>
                      <a:r>
                        <a:rPr lang="en-US" sz="950" baseline="0"/>
                        <a:t> </a:t>
                      </a: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carry &gt; 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she</a:t>
                      </a: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carr</a:t>
                      </a:r>
                      <a:r>
                        <a:rPr lang="en-US" sz="950">
                          <a:solidFill>
                            <a:srgbClr val="0070C0"/>
                          </a:solidFill>
                        </a:rPr>
                        <a:t>ies</a:t>
                      </a:r>
                    </a:p>
                    <a:p>
                      <a:endParaRPr lang="en-US" sz="950"/>
                    </a:p>
                    <a:p>
                      <a:r>
                        <a:rPr lang="en-US" sz="950" b="1" u="sng"/>
                        <a:t>Rule 4</a:t>
                      </a:r>
                    </a:p>
                    <a:p>
                      <a:r>
                        <a:rPr lang="en-US" sz="950"/>
                        <a:t>Verb ending with x, z, </a:t>
                      </a:r>
                      <a:r>
                        <a:rPr lang="en-US" sz="950" err="1"/>
                        <a:t>ch</a:t>
                      </a:r>
                      <a:r>
                        <a:rPr lang="en-US" sz="950"/>
                        <a:t>, </a:t>
                      </a:r>
                      <a:r>
                        <a:rPr lang="en-US" sz="950" err="1"/>
                        <a:t>sh</a:t>
                      </a:r>
                      <a:r>
                        <a:rPr lang="en-US" sz="950"/>
                        <a:t>, o &gt; + </a:t>
                      </a:r>
                      <a:r>
                        <a:rPr lang="en-US" sz="950" err="1"/>
                        <a:t>es</a:t>
                      </a:r>
                      <a:r>
                        <a:rPr lang="en-US" sz="950"/>
                        <a:t>:</a:t>
                      </a: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wash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he wash</a:t>
                      </a:r>
                      <a:r>
                        <a:rPr lang="en-US" sz="950">
                          <a:solidFill>
                            <a:srgbClr val="0070C0"/>
                          </a:solidFill>
                        </a:rPr>
                        <a:t>es</a:t>
                      </a:r>
                    </a:p>
                    <a:p>
                      <a:endParaRPr lang="en-US" sz="95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*verb</a:t>
                      </a:r>
                      <a:r>
                        <a:rPr lang="en-US" sz="950" baseline="0">
                          <a:solidFill>
                            <a:schemeClr val="tx1"/>
                          </a:solidFill>
                        </a:rPr>
                        <a:t>s ending with vowel + y do not follow this rule but instead follow rule 1; e.g. enjoy &gt; 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enjoy</a:t>
                      </a:r>
                      <a:r>
                        <a:rPr lang="en-US" sz="950" baseline="0">
                          <a:solidFill>
                            <a:srgbClr val="0070C0"/>
                          </a:solidFill>
                        </a:rPr>
                        <a:t>s</a:t>
                      </a:r>
                      <a:endParaRPr lang="en-US" sz="95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sz="950" b="1"/>
                        <a:t>All spelling rules for using -</a:t>
                      </a:r>
                      <a:r>
                        <a:rPr lang="en-US" sz="950" b="1" err="1"/>
                        <a:t>ing</a:t>
                      </a:r>
                      <a:r>
                        <a:rPr lang="en-US" sz="950" b="1" baseline="0"/>
                        <a:t> as a suffix in the progressive form.</a:t>
                      </a:r>
                    </a:p>
                    <a:p>
                      <a:endParaRPr lang="en-US" sz="950" baseline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50"/>
                        <a:t>Verb to be (was/were).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50"/>
                        <a:t>Various</a:t>
                      </a:r>
                      <a:r>
                        <a:rPr lang="en-US" sz="950" baseline="0"/>
                        <a:t> spelling rules below.</a:t>
                      </a: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 b="1" u="sng"/>
                        <a:t>Rule</a:t>
                      </a:r>
                      <a:r>
                        <a:rPr lang="en-US" sz="950" b="1" u="sng" baseline="0"/>
                        <a:t> 1</a:t>
                      </a:r>
                      <a:endParaRPr lang="en-US" sz="950" baseline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/>
                        <a:t>Verb + </a:t>
                      </a:r>
                      <a:r>
                        <a:rPr lang="en-US" sz="950" err="1"/>
                        <a:t>ing</a:t>
                      </a:r>
                      <a:endParaRPr lang="en-US" sz="950"/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(see example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s above)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 b="1" u="sng">
                          <a:solidFill>
                            <a:schemeClr val="tx1"/>
                          </a:solidFill>
                        </a:rPr>
                        <a:t>Rule 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/>
                        <a:t>V ending with e</a:t>
                      </a:r>
                      <a:r>
                        <a:rPr lang="en-GB" sz="950"/>
                        <a:t> &gt;</a:t>
                      </a:r>
                      <a:r>
                        <a:rPr lang="en-GB" sz="950" baseline="0"/>
                        <a:t> </a:t>
                      </a:r>
                      <a:r>
                        <a:rPr lang="en-GB" sz="950"/>
                        <a:t>remove e + </a:t>
                      </a:r>
                      <a:r>
                        <a:rPr lang="en-GB" sz="950" err="1"/>
                        <a:t>ing</a:t>
                      </a:r>
                      <a:endParaRPr lang="en-GB" sz="950"/>
                    </a:p>
                    <a:p>
                      <a:endParaRPr lang="en-GB" sz="950">
                        <a:solidFill>
                          <a:schemeClr val="dk1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ride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riding;</a:t>
                      </a: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hope &gt;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 hoping</a:t>
                      </a: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 b="1" u="sng">
                          <a:solidFill>
                            <a:schemeClr val="tx1"/>
                          </a:solidFill>
                        </a:rPr>
                        <a:t>Rule 3</a:t>
                      </a:r>
                      <a:endParaRPr lang="en-GB" sz="950" b="1" u="sng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/>
                        <a:t>V</a:t>
                      </a:r>
                      <a:r>
                        <a:rPr lang="en-GB" sz="950"/>
                        <a:t> with short sound before consonant e.g. hop</a:t>
                      </a:r>
                      <a:r>
                        <a:rPr lang="en-US" sz="950"/>
                        <a:t> &gt; double the consonant + </a:t>
                      </a:r>
                      <a:r>
                        <a:rPr lang="en-US" sz="950" err="1"/>
                        <a:t>ing</a:t>
                      </a: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950"/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rid &gt;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 ridding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hop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hopping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US" sz="950" b="1" u="none"/>
                        <a:t>All</a:t>
                      </a:r>
                      <a:r>
                        <a:rPr lang="en-US" sz="950" b="1" u="none" baseline="0"/>
                        <a:t> r</a:t>
                      </a:r>
                      <a:r>
                        <a:rPr lang="en-US" sz="950" b="1" u="none"/>
                        <a:t>egular verb spelling rules.</a:t>
                      </a:r>
                      <a:endParaRPr lang="en-GB" sz="950" b="1" u="none"/>
                    </a:p>
                    <a:p>
                      <a:endParaRPr lang="en-US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50"/>
                        <a:t>V + </a:t>
                      </a:r>
                      <a:r>
                        <a:rPr lang="en-US" sz="950" err="1"/>
                        <a:t>ed</a:t>
                      </a:r>
                      <a:endParaRPr lang="en-US" sz="950"/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play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played</a:t>
                      </a:r>
                    </a:p>
                    <a:p>
                      <a:endParaRPr lang="en-US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50"/>
                        <a:t>V ending with e + d</a:t>
                      </a:r>
                    </a:p>
                    <a:p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smile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smiled</a:t>
                      </a:r>
                    </a:p>
                    <a:p>
                      <a:endParaRPr lang="en-US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50"/>
                        <a:t>Verb ending with y &gt; remove y + </a:t>
                      </a:r>
                      <a:r>
                        <a:rPr lang="en-US" sz="950" err="1"/>
                        <a:t>ied</a:t>
                      </a: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carry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carried</a:t>
                      </a:r>
                    </a:p>
                    <a:p>
                      <a:endParaRPr lang="en-US" sz="95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50"/>
                        <a:t>Verb with short sound before consonant e: double last consonant + </a:t>
                      </a:r>
                      <a:r>
                        <a:rPr lang="en-US" sz="950" err="1"/>
                        <a:t>ed</a:t>
                      </a:r>
                      <a:endParaRPr lang="en-US" sz="95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950">
                          <a:solidFill>
                            <a:schemeClr val="tx1"/>
                          </a:solidFill>
                        </a:rPr>
                        <a:t>hop &gt;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hopped</a:t>
                      </a:r>
                    </a:p>
                    <a:p>
                      <a:endParaRPr lang="en-US" sz="950"/>
                    </a:p>
                    <a:p>
                      <a:r>
                        <a:rPr lang="en-US" sz="950" b="1" u="none"/>
                        <a:t>Irregular Verbs</a:t>
                      </a:r>
                      <a:endParaRPr lang="en-US" sz="950" u="none"/>
                    </a:p>
                    <a:p>
                      <a:r>
                        <a:rPr lang="en-US" sz="950" u="none"/>
                        <a:t>Suitable verbs for writing purpose </a:t>
                      </a:r>
                      <a:r>
                        <a:rPr lang="en-US" sz="950" u="none">
                          <a:solidFill>
                            <a:srgbClr val="FF0000"/>
                          </a:solidFill>
                        </a:rPr>
                        <a:t>e.g. go &gt; went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859298"/>
                  </a:ext>
                </a:extLst>
              </a:tr>
              <a:tr h="10311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/>
                        <a:t>LKS2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1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950" b="0" u="none"/>
                        <a:t>Auxiliary verb (have/has) + past participle.</a:t>
                      </a: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I have written</a:t>
                      </a: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You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have seen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We have declared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They have replied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He has said</a:t>
                      </a: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She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has built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It has shown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338541"/>
                  </a:ext>
                </a:extLst>
              </a:tr>
              <a:tr h="15122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/>
                        <a:t>UKS2</a:t>
                      </a:r>
                      <a:endParaRPr lang="en-GB" sz="1400" b="1"/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50" b="0" u="none"/>
                        <a:t>Auxiliary verb (had) + past participle.</a:t>
                      </a: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I had written</a:t>
                      </a: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You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had seen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We had declared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They had replied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He had said</a:t>
                      </a: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She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had built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It had shown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50" b="0" u="none"/>
                        <a:t>Auxiliary verb (will</a:t>
                      </a:r>
                      <a:r>
                        <a:rPr lang="en-US" sz="950" b="0" u="none" baseline="0"/>
                        <a:t> have</a:t>
                      </a:r>
                      <a:r>
                        <a:rPr lang="en-US" sz="950" b="0" u="none"/>
                        <a:t>) + past participle.</a:t>
                      </a:r>
                    </a:p>
                    <a:p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I will have written</a:t>
                      </a: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You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will have 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seen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We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will have 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declared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They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will have 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replied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He will have  said</a:t>
                      </a:r>
                    </a:p>
                    <a:p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She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will have 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built</a:t>
                      </a:r>
                    </a:p>
                    <a:p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It </a:t>
                      </a:r>
                      <a:r>
                        <a:rPr lang="en-US" sz="950">
                          <a:solidFill>
                            <a:srgbClr val="FF0000"/>
                          </a:solidFill>
                        </a:rPr>
                        <a:t>will have </a:t>
                      </a:r>
                      <a:r>
                        <a:rPr lang="en-US" sz="950" baseline="0">
                          <a:solidFill>
                            <a:srgbClr val="FF0000"/>
                          </a:solidFill>
                        </a:rPr>
                        <a:t> shown</a:t>
                      </a:r>
                      <a:endParaRPr lang="en-US" sz="950">
                        <a:solidFill>
                          <a:srgbClr val="FF0000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9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763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5200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FBB14CEF5EED40ADEBFC96DD207C55" ma:contentTypeVersion="20" ma:contentTypeDescription="Create a new document." ma:contentTypeScope="" ma:versionID="6be0635bdb570b279c61deaca148af41">
  <xsd:schema xmlns:xsd="http://www.w3.org/2001/XMLSchema" xmlns:xs="http://www.w3.org/2001/XMLSchema" xmlns:p="http://schemas.microsoft.com/office/2006/metadata/properties" xmlns:ns2="2e0d9ebb-6251-4e0f-b5d7-2894755dd803" xmlns:ns3="641053bb-ba1f-44d8-9b88-fab4e0658728" xmlns:ns4="06436670-dc8e-4ffe-beb7-06589972ec43" targetNamespace="http://schemas.microsoft.com/office/2006/metadata/properties" ma:root="true" ma:fieldsID="725780aa57640207e93ac29f459dffa5" ns2:_="" ns3:_="" ns4:_="">
    <xsd:import namespace="2e0d9ebb-6251-4e0f-b5d7-2894755dd803"/>
    <xsd:import namespace="641053bb-ba1f-44d8-9b88-fab4e0658728"/>
    <xsd:import namespace="06436670-dc8e-4ffe-beb7-06589972ec4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Dat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OCR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0d9ebb-6251-4e0f-b5d7-2894755dd80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1053bb-ba1f-44d8-9b88-fab4e0658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Date" ma:index="15" nillable="true" ma:displayName="Date" ma:format="DateOnly" ma:internalName="Date">
      <xsd:simpleType>
        <xsd:restriction base="dms:DateTime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0db04c44-1e1a-4d0d-8382-4bee418f42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436670-dc8e-4ffe-beb7-06589972ec43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0e27c6ab-56ee-4ebb-b321-e1677cbfa28e}" ma:internalName="TaxCatchAll" ma:showField="CatchAllData" ma:web="06436670-dc8e-4ffe-beb7-06589972ec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641053bb-ba1f-44d8-9b88-fab4e0658728" xsi:nil="true"/>
    <lcf76f155ced4ddcb4097134ff3c332f xmlns="641053bb-ba1f-44d8-9b88-fab4e0658728">
      <Terms xmlns="http://schemas.microsoft.com/office/infopath/2007/PartnerControls"/>
    </lcf76f155ced4ddcb4097134ff3c332f>
    <TaxCatchAll xmlns="06436670-dc8e-4ffe-beb7-06589972ec43" xsi:nil="true"/>
  </documentManagement>
</p:properties>
</file>

<file path=customXml/itemProps1.xml><?xml version="1.0" encoding="utf-8"?>
<ds:datastoreItem xmlns:ds="http://schemas.openxmlformats.org/officeDocument/2006/customXml" ds:itemID="{92DF41C3-4EE8-4503-B641-05A61290A046}"/>
</file>

<file path=customXml/itemProps2.xml><?xml version="1.0" encoding="utf-8"?>
<ds:datastoreItem xmlns:ds="http://schemas.openxmlformats.org/officeDocument/2006/customXml" ds:itemID="{A30D015B-352F-49E1-A327-AAA1349AB5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0FD7C1-ADD4-458A-BCC0-7228A338FBF8}">
  <ds:schemaRefs>
    <ds:schemaRef ds:uri="06436670-dc8e-4ffe-beb7-06589972ec43"/>
    <ds:schemaRef ds:uri="641053bb-ba1f-44d8-9b88-fab4e0658728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Trigg</dc:creator>
  <cp:revision>1</cp:revision>
  <dcterms:created xsi:type="dcterms:W3CDTF">2023-02-26T03:47:16Z</dcterms:created>
  <dcterms:modified xsi:type="dcterms:W3CDTF">2023-12-21T13:44:11Z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0x0101007AFBB14CEF5EED40ADEBFC96DD207C55</vt:lpwstr>
  </property>
  <property fmtid="{D5CDD505-2E9C-101B-9397-08002B2CF9AE}" pid="3" name="MediaServiceImageTags">
    <vt:lpwstr/>
  </property>
</Properties>
</file>