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58" r:id="rId2"/>
  </p:sldIdLst>
  <p:sldSz cx="12192000" cy="6858000"/>
  <p:notesSz cx="6858000" cy="9144000"/>
  <p:embeddedFontLst>
    <p:embeddedFont>
      <p:font typeface="OpenDyslexic" panose="020B0604020202020204" charset="0"/>
      <p:regular r:id="rId5"/>
      <p:bold r:id="rId6"/>
      <p:italic r:id="rId7"/>
      <p:boldItalic r:id="rId8"/>
    </p:embeddedFont>
    <p:embeddedFont>
      <p:font typeface="OpenDyslexicAlta" panose="020B0604020202020204" charset="0"/>
      <p:regular r:id="rId9"/>
      <p:bold r:id="rId10"/>
      <p:italic r:id="rId11"/>
      <p:boldItalic r:id="rId12"/>
    </p:embeddedFont>
    <p:embeddedFont>
      <p:font typeface="Muli" panose="020B0604020202020204" charset="0"/>
      <p:regular r:id="rId13"/>
      <p:bold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45" autoAdjust="0"/>
    <p:restoredTop sz="87211" autoAdjust="0"/>
  </p:normalViewPr>
  <p:slideViewPr>
    <p:cSldViewPr snapToGrid="0" snapToObjects="1">
      <p:cViewPr varScale="1">
        <p:scale>
          <a:sx n="86" d="100"/>
          <a:sy n="86" d="100"/>
        </p:scale>
        <p:origin x="1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28/02/2020</a:t>
            </a:fld>
            <a:endParaRPr lang="en-GB" dirty="0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9B26B-16D5-6F4D-96FE-A3FD21D929F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09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34132394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13596015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FF7E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FF7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03731-DA38-5947-8C42-1E8C4966C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2533"/>
            <a:ext cx="10515600" cy="791204"/>
          </a:xfrm>
        </p:spPr>
        <p:txBody>
          <a:bodyPr/>
          <a:lstStyle/>
          <a:p>
            <a:r>
              <a:rPr lang="en-GB" dirty="0"/>
              <a:t>Spelling lists – Stage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91E8B-2E5B-8D41-B051-CDF497CB3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5317068"/>
          </a:xfrm>
        </p:spPr>
        <p:txBody>
          <a:bodyPr numCol="2" spcCol="180000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These words are homophones or near homophones.  They have the same pronunciation but different spellings and/or meanings.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prefix ’in-’  can mean both ‘not’ and ‘in’/’into.’ In these spellings the prefix ’in-’ means ‘not.’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Before a root word starting with l, the ‘in-’ prefix becomes ‘</a:t>
            </a:r>
            <a:r>
              <a:rPr lang="en-GB" sz="800" dirty="0" err="1">
                <a:latin typeface="Muli" pitchFamily="2" charset="77"/>
              </a:rPr>
              <a:t>il</a:t>
            </a:r>
            <a:r>
              <a:rPr lang="en-GB" sz="800" dirty="0">
                <a:latin typeface="Muli" pitchFamily="2" charset="77"/>
              </a:rPr>
              <a:t>-’.  Before a root word starting with r the prefix ‘in-’ becomes ’</a:t>
            </a:r>
            <a:r>
              <a:rPr lang="en-GB" sz="800" dirty="0" err="1">
                <a:latin typeface="Muli" pitchFamily="2" charset="77"/>
              </a:rPr>
              <a:t>ir</a:t>
            </a:r>
            <a:r>
              <a:rPr lang="en-GB" sz="800" dirty="0">
                <a:latin typeface="Muli" pitchFamily="2" charset="77"/>
              </a:rPr>
              <a:t>-’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prefix ‘sub-’ which means under or below.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prefix ‘inter-’ means between, amongst or during.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suffix ’-</a:t>
            </a:r>
            <a:r>
              <a:rPr lang="en-GB" sz="800" dirty="0" err="1">
                <a:latin typeface="Muli" pitchFamily="2" charset="77"/>
              </a:rPr>
              <a:t>ation</a:t>
            </a:r>
            <a:r>
              <a:rPr lang="en-GB" sz="800" dirty="0">
                <a:latin typeface="Muli" pitchFamily="2" charset="77"/>
              </a:rPr>
              <a:t>’ is added to verbs to form nouns.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suffix ’-</a:t>
            </a:r>
            <a:r>
              <a:rPr lang="en-GB" sz="800" dirty="0" err="1">
                <a:latin typeface="Muli" pitchFamily="2" charset="77"/>
              </a:rPr>
              <a:t>ation</a:t>
            </a:r>
            <a:r>
              <a:rPr lang="en-GB" sz="800" dirty="0">
                <a:latin typeface="Muli" pitchFamily="2" charset="77"/>
              </a:rPr>
              <a:t>’ is added to verbs to form nouns.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–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 to adverbs. Remembering words ending in ‘-y’ become ‘-</a:t>
            </a:r>
            <a:r>
              <a:rPr lang="en-GB" sz="800" dirty="0" err="1">
                <a:latin typeface="Muli" pitchFamily="2" charset="77"/>
              </a:rPr>
              <a:t>ily</a:t>
            </a:r>
            <a:r>
              <a:rPr lang="en-GB" sz="800" dirty="0">
                <a:latin typeface="Muli" pitchFamily="2" charset="77"/>
              </a:rPr>
              <a:t>’ and words ending in ‘–le’ become ‘–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‘-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’ to to turn an adjective into an adverb when the final letter is ‘l.’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Word with the ’</a:t>
            </a:r>
            <a:r>
              <a:rPr lang="en-GB" sz="800" dirty="0" err="1">
                <a:latin typeface="Muli" pitchFamily="2" charset="77"/>
              </a:rPr>
              <a:t>sh</a:t>
            </a:r>
            <a:r>
              <a:rPr lang="en-GB" sz="800" dirty="0">
                <a:latin typeface="Muli" pitchFamily="2" charset="77"/>
              </a:rPr>
              <a:t>’ sound spelled </a:t>
            </a:r>
            <a:r>
              <a:rPr lang="en-GB" sz="800" dirty="0" err="1">
                <a:latin typeface="Muli" pitchFamily="2" charset="77"/>
              </a:rPr>
              <a:t>ch.</a:t>
            </a:r>
            <a:r>
              <a:rPr lang="en-GB" sz="800" dirty="0">
                <a:latin typeface="Muli" pitchFamily="2" charset="77"/>
              </a:rPr>
              <a:t>  These words are French in origin.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the suffix ‘–ion.’ When the root word ends in ’d,’ ‘de’ or ‘se’ then the suffix ’-ion’ needs to be ‘-</a:t>
            </a:r>
            <a:r>
              <a:rPr lang="en-GB" sz="800" dirty="0" err="1">
                <a:latin typeface="Muli" pitchFamily="2" charset="77"/>
              </a:rPr>
              <a:t>sion</a:t>
            </a:r>
            <a:r>
              <a:rPr lang="en-GB" sz="800" dirty="0">
                <a:latin typeface="Muli" pitchFamily="2" charset="77"/>
              </a:rPr>
              <a:t>.’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the suffix –</a:t>
            </a:r>
            <a:r>
              <a:rPr lang="en-GB" sz="800" dirty="0" err="1">
                <a:latin typeface="Muli" pitchFamily="2" charset="77"/>
              </a:rPr>
              <a:t>ous</a:t>
            </a:r>
            <a:r>
              <a:rPr lang="en-GB" sz="800" dirty="0">
                <a:latin typeface="Muli" pitchFamily="2" charset="77"/>
              </a:rPr>
              <a:t>.’  Sometimes the root word is obvious and the usual rules apply for adding suffixes beginning with vowel letters.   Sometimes there is no obvious root word though.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suffix ‘-</a:t>
            </a:r>
            <a:r>
              <a:rPr lang="en-GB" sz="800" dirty="0" err="1">
                <a:latin typeface="Muli" pitchFamily="2" charset="77"/>
              </a:rPr>
              <a:t>ous</a:t>
            </a:r>
            <a:r>
              <a:rPr lang="en-GB" sz="800" dirty="0">
                <a:latin typeface="Muli" pitchFamily="2" charset="77"/>
              </a:rPr>
              <a:t>.’  The final ‘e’ of the root word must be kept if the sound of ‘g’ is to be kept.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‘</a:t>
            </a:r>
            <a:r>
              <a:rPr lang="en-GB" sz="800" dirty="0" err="1">
                <a:latin typeface="Muli" pitchFamily="2" charset="77"/>
              </a:rPr>
              <a:t>ee</a:t>
            </a:r>
            <a:r>
              <a:rPr lang="en-GB" sz="800" dirty="0">
                <a:latin typeface="Muli" pitchFamily="2" charset="77"/>
              </a:rPr>
              <a:t>’ sound spelled with an ‘</a:t>
            </a:r>
            <a:r>
              <a:rPr lang="en-GB" sz="800" dirty="0" err="1">
                <a:latin typeface="Muli" pitchFamily="2" charset="77"/>
              </a:rPr>
              <a:t>i</a:t>
            </a:r>
            <a:r>
              <a:rPr lang="en-GB" sz="800" dirty="0">
                <a:latin typeface="Muli" pitchFamily="2" charset="77"/>
              </a:rPr>
              <a:t>.’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suffix ‘-</a:t>
            </a:r>
            <a:r>
              <a:rPr lang="en-GB" sz="800" dirty="0" err="1">
                <a:latin typeface="Muli" pitchFamily="2" charset="77"/>
              </a:rPr>
              <a:t>ous</a:t>
            </a:r>
            <a:r>
              <a:rPr lang="en-GB" sz="800" dirty="0">
                <a:latin typeface="Muli" pitchFamily="2" charset="77"/>
              </a:rPr>
              <a:t>.’  If there is an ‘</a:t>
            </a:r>
            <a:r>
              <a:rPr lang="en-GB" sz="800" dirty="0" err="1">
                <a:latin typeface="Muli" pitchFamily="2" charset="77"/>
              </a:rPr>
              <a:t>ee</a:t>
            </a:r>
            <a:r>
              <a:rPr lang="en-GB" sz="800" dirty="0">
                <a:latin typeface="Muli" pitchFamily="2" charset="77"/>
              </a:rPr>
              <a:t>’ sound before the ’-</a:t>
            </a:r>
            <a:r>
              <a:rPr lang="en-GB" sz="800" dirty="0" err="1">
                <a:latin typeface="Muli" pitchFamily="2" charset="77"/>
              </a:rPr>
              <a:t>ous’</a:t>
            </a:r>
            <a:r>
              <a:rPr lang="en-GB" sz="800" dirty="0">
                <a:latin typeface="Muli" pitchFamily="2" charset="77"/>
              </a:rPr>
              <a:t> ending, it is usually spelled as </a:t>
            </a:r>
            <a:r>
              <a:rPr lang="en-GB" sz="800" dirty="0" err="1">
                <a:latin typeface="Muli" pitchFamily="2" charset="77"/>
              </a:rPr>
              <a:t>i</a:t>
            </a:r>
            <a:r>
              <a:rPr lang="en-GB" sz="800" dirty="0">
                <a:latin typeface="Muli" pitchFamily="2" charset="77"/>
              </a:rPr>
              <a:t>, but a few words have 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‘au’ digraph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suffix ‘-ion’ when the root word ends in ‘t’ or ‘</a:t>
            </a:r>
            <a:r>
              <a:rPr lang="en-GB" sz="800" dirty="0" err="1">
                <a:latin typeface="Muli" pitchFamily="2" charset="77"/>
              </a:rPr>
              <a:t>te</a:t>
            </a:r>
            <a:r>
              <a:rPr lang="en-GB" sz="800" dirty="0">
                <a:latin typeface="Muli" pitchFamily="2" charset="77"/>
              </a:rPr>
              <a:t>’ then the suffix becomes ’-</a:t>
            </a:r>
            <a:r>
              <a:rPr lang="en-GB" sz="800" dirty="0" err="1">
                <a:latin typeface="Muli" pitchFamily="2" charset="77"/>
              </a:rPr>
              <a:t>tion</a:t>
            </a:r>
            <a:r>
              <a:rPr lang="en-GB" sz="80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suffix ‘-ion’ becomes ’-</a:t>
            </a:r>
            <a:r>
              <a:rPr lang="en-GB" sz="800" dirty="0" err="1">
                <a:latin typeface="Muli" pitchFamily="2" charset="77"/>
              </a:rPr>
              <a:t>ssion</a:t>
            </a:r>
            <a:r>
              <a:rPr lang="en-GB" sz="800" dirty="0">
                <a:latin typeface="Muli" pitchFamily="2" charset="77"/>
              </a:rPr>
              <a:t>’ when the root word ends in ’ss’ or ‘</a:t>
            </a:r>
            <a:r>
              <a:rPr lang="en-GB" sz="800" dirty="0" err="1">
                <a:latin typeface="Muli" pitchFamily="2" charset="77"/>
              </a:rPr>
              <a:t>mit</a:t>
            </a:r>
            <a:r>
              <a:rPr lang="en-GB" sz="80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suffix ‘-</a:t>
            </a:r>
            <a:r>
              <a:rPr lang="en-GB" sz="800" dirty="0" err="1">
                <a:latin typeface="Muli" pitchFamily="2" charset="77"/>
              </a:rPr>
              <a:t>cian</a:t>
            </a:r>
            <a:r>
              <a:rPr lang="en-GB" sz="800" dirty="0">
                <a:latin typeface="Muli" pitchFamily="2" charset="77"/>
              </a:rPr>
              <a:t>’ used instead of ‘-</a:t>
            </a:r>
            <a:r>
              <a:rPr lang="en-GB" sz="800" dirty="0" err="1">
                <a:latin typeface="Muli" pitchFamily="2" charset="77"/>
              </a:rPr>
              <a:t>sion</a:t>
            </a:r>
            <a:r>
              <a:rPr lang="en-GB" sz="800" dirty="0">
                <a:latin typeface="Muli" pitchFamily="2" charset="77"/>
              </a:rPr>
              <a:t>’ when the root word ends in ’c’ or ‘cs’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Adding ‘-</a:t>
            </a:r>
            <a:r>
              <a:rPr lang="en-GB" sz="800" dirty="0" err="1">
                <a:latin typeface="Muli" pitchFamily="2" charset="77"/>
              </a:rPr>
              <a:t>ly</a:t>
            </a:r>
            <a:r>
              <a:rPr lang="en-GB" sz="800" dirty="0">
                <a:latin typeface="Muli" pitchFamily="2" charset="77"/>
              </a:rPr>
              <a:t>’ to create adverbs of manner.  These adverbs describe how the verb is occurring.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Homophones – words which have the same pronunciation but different meanings and/or spellings.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/s/ sound spelled c before ’</a:t>
            </a:r>
            <a:r>
              <a:rPr lang="en-GB" sz="800" dirty="0" err="1">
                <a:latin typeface="Muli" pitchFamily="2" charset="77"/>
              </a:rPr>
              <a:t>i</a:t>
            </a:r>
            <a:r>
              <a:rPr lang="en-GB" sz="800" dirty="0">
                <a:latin typeface="Muli" pitchFamily="2" charset="77"/>
              </a:rPr>
              <a:t>’ and ‘e’.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Some words have similar spellings, root words and meanings. We call these word families. ’sol word family’ and ‘real word family’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Some words have similar spellings, root words and meanings. We call these word families. ’</a:t>
            </a:r>
            <a:r>
              <a:rPr lang="en-GB" sz="800" dirty="0" err="1">
                <a:latin typeface="Muli" pitchFamily="2" charset="77"/>
              </a:rPr>
              <a:t>phon</a:t>
            </a:r>
            <a:r>
              <a:rPr lang="en-GB" sz="800" dirty="0">
                <a:latin typeface="Muli" pitchFamily="2" charset="77"/>
              </a:rPr>
              <a:t> word family’ and ‘sign word family’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Prefixes – ’super-’ ‘anti’ and ‘auto.’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The prefix bi- meaning two.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– spelling rules we have learned in Stage 4.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– spelling rules we have learned in Stage 4.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– spelling rules we have learned in Stage 4.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– spelling rules we have learned in Stage 4.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800" dirty="0">
                <a:latin typeface="Muli" pitchFamily="2" charset="77"/>
              </a:rPr>
              <a:t>Revision – spelling rules we have learned in Stage 4.</a:t>
            </a:r>
          </a:p>
        </p:txBody>
      </p:sp>
    </p:spTree>
    <p:extLst>
      <p:ext uri="{BB962C8B-B14F-4D97-AF65-F5344CB8AC3E}">
        <p14:creationId xmlns:p14="http://schemas.microsoft.com/office/powerpoint/2010/main" val="1188988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10393</TotalTime>
  <Words>595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OpenDyslexic</vt:lpstr>
      <vt:lpstr>OpenDyslexicAlta</vt:lpstr>
      <vt:lpstr>Muli</vt:lpstr>
      <vt:lpstr>Office Theme</vt:lpstr>
      <vt:lpstr>Spelling lists – Stage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Emma Aldridge</cp:lastModifiedBy>
  <cp:revision>266</cp:revision>
  <cp:lastPrinted>2018-09-23T09:21:34Z</cp:lastPrinted>
  <dcterms:created xsi:type="dcterms:W3CDTF">2018-08-06T08:16:18Z</dcterms:created>
  <dcterms:modified xsi:type="dcterms:W3CDTF">2020-02-28T10:46:51Z</dcterms:modified>
</cp:coreProperties>
</file>