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4"/>
  </p:notesMasterIdLst>
  <p:handoutMasterIdLst>
    <p:handoutMasterId r:id="rId5"/>
  </p:handoutMasterIdLst>
  <p:sldIdLst>
    <p:sldId id="378" r:id="rId2"/>
    <p:sldId id="380" r:id="rId3"/>
  </p:sldIdLst>
  <p:sldSz cx="12192000" cy="6858000"/>
  <p:notesSz cx="6889750" cy="10021888"/>
  <p:embeddedFontLst>
    <p:embeddedFont>
      <p:font typeface="OpenDyslexicAlta" panose="020B0604020202020204" charset="0"/>
      <p:regular r:id="rId6"/>
      <p:bold r:id="rId7"/>
      <p:italic r:id="rId8"/>
      <p:boldItalic r:id="rId9"/>
    </p:embeddedFont>
    <p:embeddedFont>
      <p:font typeface="Muli" panose="020B0604020202020204" charset="0"/>
      <p:regular r:id="rId10"/>
      <p:bold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860"/>
    <a:srgbClr val="FFF2CC"/>
    <a:srgbClr val="8FAADC"/>
    <a:srgbClr val="68C7D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63" autoAdjust="0"/>
    <p:restoredTop sz="82514" autoAdjust="0"/>
  </p:normalViewPr>
  <p:slideViewPr>
    <p:cSldViewPr snapToGrid="0" snapToObjects="1">
      <p:cViewPr varScale="1">
        <p:scale>
          <a:sx n="99" d="100"/>
          <a:sy n="99" d="100"/>
        </p:scale>
        <p:origin x="211" y="82"/>
      </p:cViewPr>
      <p:guideLst/>
    </p:cSldViewPr>
  </p:slideViewPr>
  <p:notesTextViewPr>
    <p:cViewPr>
      <p:scale>
        <a:sx n="1" d="1"/>
        <a:sy n="1" d="1"/>
      </p:scale>
      <p:origin x="0" y="0"/>
    </p:cViewPr>
  </p:notesTextViewPr>
  <p:notesViewPr>
    <p:cSldViewPr snapToGrid="0" snapToObjects="1">
      <p:cViewPr varScale="1">
        <p:scale>
          <a:sx n="90" d="100"/>
          <a:sy n="90" d="100"/>
        </p:scale>
        <p:origin x="384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handoutMaster" Target="handoutMasters/handout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notesMaster" Target="notesMasters/notesMaster1.xml"/><Relationship Id="rId9" Type="http://schemas.openxmlformats.org/officeDocument/2006/relationships/font" Target="fonts/font4.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86F298-EB3E-D446-A729-C248AB8A5D7E}"/>
              </a:ext>
            </a:extLst>
          </p:cNvPr>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GB" dirty="0">
              <a:latin typeface="Muli" pitchFamily="2" charset="77"/>
            </a:endParaRPr>
          </a:p>
        </p:txBody>
      </p:sp>
      <p:sp>
        <p:nvSpPr>
          <p:cNvPr id="3" name="Date Placeholder 2">
            <a:extLst>
              <a:ext uri="{FF2B5EF4-FFF2-40B4-BE49-F238E27FC236}">
                <a16:creationId xmlns:a16="http://schemas.microsoft.com/office/drawing/2014/main" id="{F37BEABC-4AC1-4C4F-BDDB-0B8FF7D20C2C}"/>
              </a:ext>
            </a:extLst>
          </p:cNvPr>
          <p:cNvSpPr>
            <a:spLocks noGrp="1"/>
          </p:cNvSpPr>
          <p:nvPr>
            <p:ph type="dt" sz="quarter" idx="1"/>
          </p:nvPr>
        </p:nvSpPr>
        <p:spPr>
          <a:xfrm>
            <a:off x="3902597" y="0"/>
            <a:ext cx="2985558" cy="502835"/>
          </a:xfrm>
          <a:prstGeom prst="rect">
            <a:avLst/>
          </a:prstGeom>
        </p:spPr>
        <p:txBody>
          <a:bodyPr vert="horz" lIns="96634" tIns="48317" rIns="96634" bIns="48317" rtlCol="0"/>
          <a:lstStyle>
            <a:lvl1pPr algn="r">
              <a:defRPr sz="1300"/>
            </a:lvl1pPr>
          </a:lstStyle>
          <a:p>
            <a:fld id="{C3670555-72D4-BF40-B685-8412B7FA50E9}" type="datetimeFigureOut">
              <a:rPr lang="en-GB" smtClean="0">
                <a:latin typeface="Muli" pitchFamily="2" charset="77"/>
              </a:rPr>
              <a:t>28/02/2020</a:t>
            </a:fld>
            <a:endParaRPr lang="en-GB" dirty="0">
              <a:latin typeface="Muli" pitchFamily="2" charset="77"/>
            </a:endParaRPr>
          </a:p>
        </p:txBody>
      </p:sp>
      <p:sp>
        <p:nvSpPr>
          <p:cNvPr id="4" name="Footer Placeholder 3">
            <a:extLst>
              <a:ext uri="{FF2B5EF4-FFF2-40B4-BE49-F238E27FC236}">
                <a16:creationId xmlns:a16="http://schemas.microsoft.com/office/drawing/2014/main" id="{67DF2A76-21C6-4F49-AC41-288B2976B3A3}"/>
              </a:ext>
            </a:extLst>
          </p:cNvPr>
          <p:cNvSpPr>
            <a:spLocks noGrp="1"/>
          </p:cNvSpPr>
          <p:nvPr>
            <p:ph type="ftr" sz="quarter" idx="2"/>
          </p:nvPr>
        </p:nvSpPr>
        <p:spPr>
          <a:xfrm>
            <a:off x="0" y="9519055"/>
            <a:ext cx="2985558" cy="502834"/>
          </a:xfrm>
          <a:prstGeom prst="rect">
            <a:avLst/>
          </a:prstGeom>
        </p:spPr>
        <p:txBody>
          <a:bodyPr vert="horz" lIns="96634" tIns="48317" rIns="96634" bIns="48317" rtlCol="0" anchor="b"/>
          <a:lstStyle>
            <a:lvl1pPr algn="l">
              <a:defRPr sz="1300"/>
            </a:lvl1pPr>
          </a:lstStyle>
          <a:p>
            <a:endParaRPr lang="en-GB" dirty="0">
              <a:latin typeface="Muli" pitchFamily="2" charset="77"/>
            </a:endParaRPr>
          </a:p>
        </p:txBody>
      </p:sp>
      <p:sp>
        <p:nvSpPr>
          <p:cNvPr id="5" name="Slide Number Placeholder 4">
            <a:extLst>
              <a:ext uri="{FF2B5EF4-FFF2-40B4-BE49-F238E27FC236}">
                <a16:creationId xmlns:a16="http://schemas.microsoft.com/office/drawing/2014/main" id="{B0984667-866C-EF45-A262-122686295C40}"/>
              </a:ext>
            </a:extLst>
          </p:cNvPr>
          <p:cNvSpPr>
            <a:spLocks noGrp="1"/>
          </p:cNvSpPr>
          <p:nvPr>
            <p:ph type="sldNum" sz="quarter" idx="3"/>
          </p:nvPr>
        </p:nvSpPr>
        <p:spPr>
          <a:xfrm>
            <a:off x="3902597" y="9519055"/>
            <a:ext cx="2985558" cy="502834"/>
          </a:xfrm>
          <a:prstGeom prst="rect">
            <a:avLst/>
          </a:prstGeom>
        </p:spPr>
        <p:txBody>
          <a:bodyPr vert="horz" lIns="96634" tIns="48317" rIns="96634" bIns="48317" rtlCol="0" anchor="b"/>
          <a:lstStyle>
            <a:lvl1pPr algn="r">
              <a:defRPr sz="1300"/>
            </a:lvl1pPr>
          </a:lstStyle>
          <a:p>
            <a:fld id="{8BC7A863-B317-0C4D-8D45-833380E63946}" type="slidenum">
              <a:rPr lang="en-GB" smtClean="0">
                <a:latin typeface="Muli" pitchFamily="2" charset="77"/>
              </a:rPr>
              <a:t>‹#›</a:t>
            </a:fld>
            <a:endParaRPr lang="en-GB" dirty="0">
              <a:latin typeface="Muli" pitchFamily="2" charset="77"/>
            </a:endParaRPr>
          </a:p>
        </p:txBody>
      </p:sp>
    </p:spTree>
    <p:extLst>
      <p:ext uri="{BB962C8B-B14F-4D97-AF65-F5344CB8AC3E}">
        <p14:creationId xmlns:p14="http://schemas.microsoft.com/office/powerpoint/2010/main" val="42033593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b="0" i="0">
                <a:latin typeface="Muli" pitchFamily="2" charset="77"/>
              </a:defRPr>
            </a:lvl1pPr>
          </a:lstStyle>
          <a:p>
            <a:endParaRPr lang="en-GB" dirty="0"/>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b="0" i="0">
                <a:latin typeface="Muli" pitchFamily="2" charset="77"/>
              </a:defRPr>
            </a:lvl1pPr>
          </a:lstStyle>
          <a:p>
            <a:fld id="{9C363ADC-09E6-FD4B-932E-4485A3F0108B}" type="datetimeFigureOut">
              <a:rPr lang="en-GB" smtClean="0"/>
              <a:pPr/>
              <a:t>28/02/2020</a:t>
            </a:fld>
            <a:endParaRPr lang="en-GB" dirty="0"/>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GB" dirty="0"/>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b="0" i="0">
                <a:latin typeface="Muli" pitchFamily="2" charset="77"/>
              </a:defRPr>
            </a:lvl1pPr>
          </a:lstStyle>
          <a:p>
            <a:endParaRPr lang="en-GB" dirty="0"/>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b="0" i="0">
                <a:latin typeface="Muli" pitchFamily="2" charset="77"/>
              </a:defRPr>
            </a:lvl1pPr>
          </a:lstStyle>
          <a:p>
            <a:fld id="{5C7C66A0-413B-D942-BD25-075929779430}" type="slidenum">
              <a:rPr lang="en-GB" smtClean="0"/>
              <a:pPr/>
              <a:t>‹#›</a:t>
            </a:fld>
            <a:endParaRPr lang="en-GB" dirty="0"/>
          </a:p>
        </p:txBody>
      </p:sp>
    </p:spTree>
    <p:extLst>
      <p:ext uri="{BB962C8B-B14F-4D97-AF65-F5344CB8AC3E}">
        <p14:creationId xmlns:p14="http://schemas.microsoft.com/office/powerpoint/2010/main" val="78530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Muli" pitchFamily="2" charset="77"/>
        <a:ea typeface="+mn-ea"/>
        <a:cs typeface="+mn-cs"/>
      </a:defRPr>
    </a:lvl1pPr>
    <a:lvl2pPr marL="457200" algn="l" defTabSz="914400" rtl="0" eaLnBrk="1" latinLnBrk="0" hangingPunct="1">
      <a:defRPr sz="1200" b="0" i="0" kern="1200">
        <a:solidFill>
          <a:schemeClr val="tx1"/>
        </a:solidFill>
        <a:latin typeface="Muli" pitchFamily="2" charset="77"/>
        <a:ea typeface="+mn-ea"/>
        <a:cs typeface="+mn-cs"/>
      </a:defRPr>
    </a:lvl2pPr>
    <a:lvl3pPr marL="914400" algn="l" defTabSz="914400" rtl="0" eaLnBrk="1" latinLnBrk="0" hangingPunct="1">
      <a:defRPr sz="1200" b="0" i="0" kern="1200">
        <a:solidFill>
          <a:schemeClr val="tx1"/>
        </a:solidFill>
        <a:latin typeface="Muli" pitchFamily="2" charset="77"/>
        <a:ea typeface="+mn-ea"/>
        <a:cs typeface="+mn-cs"/>
      </a:defRPr>
    </a:lvl3pPr>
    <a:lvl4pPr marL="1371600" algn="l" defTabSz="914400" rtl="0" eaLnBrk="1" latinLnBrk="0" hangingPunct="1">
      <a:defRPr sz="1200" b="0" i="0" kern="1200">
        <a:solidFill>
          <a:schemeClr val="tx1"/>
        </a:solidFill>
        <a:latin typeface="Muli" pitchFamily="2" charset="77"/>
        <a:ea typeface="+mn-ea"/>
        <a:cs typeface="+mn-cs"/>
      </a:defRPr>
    </a:lvl4pPr>
    <a:lvl5pPr marL="1828800" algn="l" defTabSz="914400" rtl="0" eaLnBrk="1" latinLnBrk="0" hangingPunct="1">
      <a:defRPr sz="1200" b="0" i="0" kern="1200">
        <a:solidFill>
          <a:schemeClr val="tx1"/>
        </a:solidFill>
        <a:latin typeface="Muli" pitchFamily="2" charset="77"/>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F49B26B-16D5-6F4D-96FE-A3FD21D929F8}" type="slidenum">
              <a:rPr lang="en-GB" smtClean="0"/>
              <a:t>1</a:t>
            </a:fld>
            <a:endParaRPr lang="en-GB"/>
          </a:p>
        </p:txBody>
      </p:sp>
    </p:spTree>
    <p:extLst>
      <p:ext uri="{BB962C8B-B14F-4D97-AF65-F5344CB8AC3E}">
        <p14:creationId xmlns:p14="http://schemas.microsoft.com/office/powerpoint/2010/main" val="22271633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3F5FFFCE-C207-2846-8718-D75C344C8C89}"/>
              </a:ext>
            </a:extLst>
          </p:cNvPr>
          <p:cNvSpPr/>
          <p:nvPr userDrawn="1"/>
        </p:nvSpPr>
        <p:spPr>
          <a:xfrm>
            <a:off x="1523999" y="4809505"/>
            <a:ext cx="9144000" cy="1428689"/>
          </a:xfrm>
          <a:prstGeom prst="rect">
            <a:avLst/>
          </a:prstGeom>
          <a:solidFill>
            <a:srgbClr val="FFFFFF">
              <a:alpha val="90196"/>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18" name="Rectangle 17">
            <a:extLst>
              <a:ext uri="{FF2B5EF4-FFF2-40B4-BE49-F238E27FC236}">
                <a16:creationId xmlns:a16="http://schemas.microsoft.com/office/drawing/2014/main" id="{32C481A8-D80A-304F-BD4D-4ACD9B3D8E7E}"/>
              </a:ext>
            </a:extLst>
          </p:cNvPr>
          <p:cNvSpPr/>
          <p:nvPr userDrawn="1"/>
        </p:nvSpPr>
        <p:spPr>
          <a:xfrm>
            <a:off x="3465322" y="2902739"/>
            <a:ext cx="5261355" cy="795646"/>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3" name="Subtitle 2"/>
          <p:cNvSpPr>
            <a:spLocks noGrp="1"/>
          </p:cNvSpPr>
          <p:nvPr>
            <p:ph type="subTitle" idx="1"/>
          </p:nvPr>
        </p:nvSpPr>
        <p:spPr>
          <a:xfrm>
            <a:off x="1523999" y="4809506"/>
            <a:ext cx="9144000" cy="1428689"/>
          </a:xfrm>
        </p:spPr>
        <p:txBody>
          <a:bodyPr anchor="ctr"/>
          <a:lstStyle>
            <a:lvl1pPr marL="0" indent="0" algn="ctr">
              <a:lnSpc>
                <a:spcPct val="15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9" name="Picture 8">
            <a:extLst>
              <a:ext uri="{FF2B5EF4-FFF2-40B4-BE49-F238E27FC236}">
                <a16:creationId xmlns:a16="http://schemas.microsoft.com/office/drawing/2014/main" id="{C8310848-5352-7949-AABA-914363C424E6}"/>
              </a:ext>
            </a:extLst>
          </p:cNvPr>
          <p:cNvPicPr>
            <a:picLocks noChangeAspect="1"/>
          </p:cNvPicPr>
          <p:nvPr userDrawn="1"/>
        </p:nvPicPr>
        <p:blipFill>
          <a:blip r:embed="rId2"/>
          <a:stretch>
            <a:fillRect/>
          </a:stretch>
        </p:blipFill>
        <p:spPr>
          <a:xfrm>
            <a:off x="2990849" y="1261687"/>
            <a:ext cx="6210300" cy="1079500"/>
          </a:xfrm>
          <a:prstGeom prst="rect">
            <a:avLst/>
          </a:prstGeom>
        </p:spPr>
      </p:pic>
      <p:sp>
        <p:nvSpPr>
          <p:cNvPr id="14" name="Text Placeholder 13">
            <a:extLst>
              <a:ext uri="{FF2B5EF4-FFF2-40B4-BE49-F238E27FC236}">
                <a16:creationId xmlns:a16="http://schemas.microsoft.com/office/drawing/2014/main" id="{B2F3C88D-BF6E-6D4C-9A25-CACB03AA208B}"/>
              </a:ext>
            </a:extLst>
          </p:cNvPr>
          <p:cNvSpPr>
            <a:spLocks noGrp="1"/>
          </p:cNvSpPr>
          <p:nvPr>
            <p:ph type="body" sz="quarter" idx="13" hasCustomPrompt="1"/>
          </p:nvPr>
        </p:nvSpPr>
        <p:spPr>
          <a:xfrm>
            <a:off x="4971061"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5" name="TextBox 14">
            <a:extLst>
              <a:ext uri="{FF2B5EF4-FFF2-40B4-BE49-F238E27FC236}">
                <a16:creationId xmlns:a16="http://schemas.microsoft.com/office/drawing/2014/main" id="{A1D45BA0-7B16-364F-96FA-7CCD74809633}"/>
              </a:ext>
            </a:extLst>
          </p:cNvPr>
          <p:cNvSpPr txBox="1"/>
          <p:nvPr userDrawn="1"/>
        </p:nvSpPr>
        <p:spPr>
          <a:xfrm>
            <a:off x="4038600" y="3115896"/>
            <a:ext cx="932462" cy="369332"/>
          </a:xfrm>
          <a:prstGeom prst="rect">
            <a:avLst/>
          </a:prstGeom>
          <a:noFill/>
        </p:spPr>
        <p:txBody>
          <a:bodyPr wrap="square" rtlCol="0">
            <a:spAutoFit/>
          </a:bodyPr>
          <a:lstStyle/>
          <a:p>
            <a:r>
              <a:rPr lang="en-GB" b="0" i="0" dirty="0">
                <a:latin typeface="Muli" pitchFamily="2" charset="77"/>
              </a:rPr>
              <a:t>Stage:</a:t>
            </a:r>
          </a:p>
        </p:txBody>
      </p:sp>
      <p:sp>
        <p:nvSpPr>
          <p:cNvPr id="16" name="Text Placeholder 13">
            <a:extLst>
              <a:ext uri="{FF2B5EF4-FFF2-40B4-BE49-F238E27FC236}">
                <a16:creationId xmlns:a16="http://schemas.microsoft.com/office/drawing/2014/main" id="{204E8ED3-ED92-2F44-AA0C-C3500973984C}"/>
              </a:ext>
            </a:extLst>
          </p:cNvPr>
          <p:cNvSpPr>
            <a:spLocks noGrp="1"/>
          </p:cNvSpPr>
          <p:nvPr>
            <p:ph type="body" sz="quarter" idx="14" hasCustomPrompt="1"/>
          </p:nvPr>
        </p:nvSpPr>
        <p:spPr>
          <a:xfrm>
            <a:off x="7047550" y="3115896"/>
            <a:ext cx="641969" cy="369332"/>
          </a:xfrm>
        </p:spPr>
        <p:txBody>
          <a:bodyPr>
            <a:normAutofit/>
          </a:bodyPr>
          <a:lstStyle>
            <a:lvl1pPr marL="0" indent="0">
              <a:buNone/>
              <a:defRPr sz="1800" b="0" i="0">
                <a:latin typeface="Muli" pitchFamily="2" charset="77"/>
              </a:defRPr>
            </a:lvl1pPr>
          </a:lstStyle>
          <a:p>
            <a:pPr lvl="0"/>
            <a:r>
              <a:rPr lang="en-US" dirty="0"/>
              <a:t>#</a:t>
            </a:r>
            <a:endParaRPr lang="en-GB" dirty="0"/>
          </a:p>
        </p:txBody>
      </p:sp>
      <p:sp>
        <p:nvSpPr>
          <p:cNvPr id="17" name="TextBox 16">
            <a:extLst>
              <a:ext uri="{FF2B5EF4-FFF2-40B4-BE49-F238E27FC236}">
                <a16:creationId xmlns:a16="http://schemas.microsoft.com/office/drawing/2014/main" id="{543EE4B3-C0E4-AE42-921D-72A75F2D0332}"/>
              </a:ext>
            </a:extLst>
          </p:cNvPr>
          <p:cNvSpPr txBox="1"/>
          <p:nvPr userDrawn="1"/>
        </p:nvSpPr>
        <p:spPr>
          <a:xfrm>
            <a:off x="6285633" y="3115896"/>
            <a:ext cx="761917" cy="369332"/>
          </a:xfrm>
          <a:prstGeom prst="rect">
            <a:avLst/>
          </a:prstGeom>
          <a:noFill/>
        </p:spPr>
        <p:txBody>
          <a:bodyPr wrap="square" rtlCol="0">
            <a:spAutoFit/>
          </a:bodyPr>
          <a:lstStyle/>
          <a:p>
            <a:r>
              <a:rPr lang="en-GB" b="0" i="0" dirty="0">
                <a:latin typeface="Muli" pitchFamily="2" charset="77"/>
              </a:rPr>
              <a:t>List:</a:t>
            </a:r>
          </a:p>
        </p:txBody>
      </p:sp>
    </p:spTree>
    <p:extLst>
      <p:ext uri="{BB962C8B-B14F-4D97-AF65-F5344CB8AC3E}">
        <p14:creationId xmlns:p14="http://schemas.microsoft.com/office/powerpoint/2010/main" val="1961826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689809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5140442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0077579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844426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107926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D22C0101-D23A-5C4E-A28F-EEE925C2BAFE}"/>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68736134"/>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graphicFrame>
        <p:nvGraphicFramePr>
          <p:cNvPr id="12" name="Table 11">
            <a:extLst>
              <a:ext uri="{FF2B5EF4-FFF2-40B4-BE49-F238E27FC236}">
                <a16:creationId xmlns:a16="http://schemas.microsoft.com/office/drawing/2014/main" id="{9C5803DD-6F71-4F43-8676-686F6A0B910E}"/>
              </a:ext>
            </a:extLst>
          </p:cNvPr>
          <p:cNvGraphicFramePr>
            <a:graphicFrameLocks noGrp="1"/>
          </p:cNvGraphicFramePr>
          <p:nvPr userDrawn="1">
            <p:extLst>
              <p:ext uri="{D42A27DB-BD31-4B8C-83A1-F6EECF244321}">
                <p14:modId xmlns:p14="http://schemas.microsoft.com/office/powerpoint/2010/main" val="2534132394"/>
              </p:ext>
            </p:extLst>
          </p:nvPr>
        </p:nvGraphicFramePr>
        <p:xfrm>
          <a:off x="508000" y="1550668"/>
          <a:ext cx="278765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4129481148"/>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extLst>
                  <a:ext uri="{0D108BD9-81ED-4DB2-BD59-A6C34878D82A}">
                    <a16:rowId xmlns:a16="http://schemas.microsoft.com/office/drawing/2014/main" val="3322346361"/>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158844199"/>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8310354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8598218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04163868"/>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582151694"/>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2428086707"/>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49618164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887969453"/>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773784806"/>
                  </a:ext>
                </a:extLst>
              </a:tr>
              <a:tr h="457200">
                <a:tc>
                  <a:txBody>
                    <a:bodyPr/>
                    <a:lstStyle/>
                    <a:p>
                      <a:endParaRPr lang="en-GB" sz="1600"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3659827967"/>
                  </a:ext>
                </a:extLst>
              </a:tr>
            </a:tbl>
          </a:graphicData>
        </a:graphic>
      </p:graphicFrame>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sp>
        <p:nvSpPr>
          <p:cNvPr id="21" name="Content Placeholder 20">
            <a:extLst>
              <a:ext uri="{FF2B5EF4-FFF2-40B4-BE49-F238E27FC236}">
                <a16:creationId xmlns:a16="http://schemas.microsoft.com/office/drawing/2014/main" id="{DDF07794-DDE5-1748-AA98-177CF77DDF88}"/>
              </a:ext>
            </a:extLst>
          </p:cNvPr>
          <p:cNvSpPr>
            <a:spLocks noGrp="1"/>
          </p:cNvSpPr>
          <p:nvPr>
            <p:ph sz="quarter" idx="18"/>
          </p:nvPr>
        </p:nvSpPr>
        <p:spPr>
          <a:xfrm>
            <a:off x="3425190" y="1354611"/>
            <a:ext cx="8382000" cy="5268914"/>
          </a:xfrm>
        </p:spPr>
        <p:txBody>
          <a:bodyPr>
            <a:normAutofit/>
          </a:bodyPr>
          <a:lstStyle>
            <a:lvl1pPr>
              <a:defRPr lang="en-GB" sz="1800" b="0" i="0" kern="1200" dirty="0">
                <a:solidFill>
                  <a:prstClr val="black"/>
                </a:solidFill>
                <a:latin typeface="OpenDyslexicAlta" pitchFamily="2" charset="77"/>
                <a:ea typeface="OpenDyslexicAlta" pitchFamily="2" charset="77"/>
                <a:cs typeface="OpenDyslexicAlta" pitchFamily="2" charset="77"/>
              </a:defRPr>
            </a:lvl1pPr>
            <a:lvl2pPr>
              <a:defRPr/>
            </a:lvl2pPr>
            <a:lvl3pPr>
              <a:defRPr/>
            </a:lvl3pPr>
            <a:lvl4pPr>
              <a:defRPr/>
            </a:lvl4pPr>
            <a:lvl5pPr>
              <a:defRPr/>
            </a:lvl5pPr>
          </a:lstStyle>
          <a:p>
            <a:pPr marL="0" lvl="0" indent="0" algn="l" defTabSz="914400" rtl="0" eaLnBrk="1" latinLnBrk="0" hangingPunct="1">
              <a:lnSpc>
                <a:spcPct val="100000"/>
              </a:lnSpc>
              <a:spcBef>
                <a:spcPts val="0"/>
              </a:spcBef>
              <a:buFont typeface="Arial"/>
              <a:buNone/>
            </a:pPr>
            <a:r>
              <a:rPr lang="en-US" dirty="0"/>
              <a:t>Edit Master text styles</a:t>
            </a:r>
          </a:p>
          <a:p>
            <a:pPr marL="0" lvl="0" indent="0" algn="l" defTabSz="914400" rtl="0" eaLnBrk="1" latinLnBrk="0" hangingPunct="1">
              <a:lnSpc>
                <a:spcPct val="100000"/>
              </a:lnSpc>
              <a:spcBef>
                <a:spcPts val="0"/>
              </a:spcBef>
              <a:buFont typeface="Arial"/>
              <a:buNone/>
            </a:pPr>
            <a:r>
              <a:rPr lang="en-US" dirty="0"/>
              <a:t>Second level</a:t>
            </a:r>
          </a:p>
          <a:p>
            <a:pPr marL="0" lvl="0" indent="0" algn="l" defTabSz="914400" rtl="0" eaLnBrk="1" latinLnBrk="0" hangingPunct="1">
              <a:lnSpc>
                <a:spcPct val="100000"/>
              </a:lnSpc>
              <a:spcBef>
                <a:spcPts val="0"/>
              </a:spcBef>
              <a:buFont typeface="Arial"/>
              <a:buNone/>
            </a:pPr>
            <a:r>
              <a:rPr lang="en-US" dirty="0"/>
              <a:t>Third level</a:t>
            </a:r>
          </a:p>
          <a:p>
            <a:pPr marL="0" lvl="0" indent="0" algn="l" defTabSz="914400" rtl="0" eaLnBrk="1" latinLnBrk="0" hangingPunct="1">
              <a:lnSpc>
                <a:spcPct val="100000"/>
              </a:lnSpc>
              <a:spcBef>
                <a:spcPts val="0"/>
              </a:spcBef>
              <a:buFont typeface="Arial"/>
              <a:buNone/>
            </a:pPr>
            <a:r>
              <a:rPr lang="en-US" dirty="0"/>
              <a:t>Fourth level</a:t>
            </a:r>
          </a:p>
          <a:p>
            <a:pPr marL="0" lvl="0" indent="0" algn="l" defTabSz="914400" rtl="0" eaLnBrk="1" latinLnBrk="0" hangingPunct="1">
              <a:lnSpc>
                <a:spcPct val="100000"/>
              </a:lnSpc>
              <a:spcBef>
                <a:spcPts val="0"/>
              </a:spcBef>
              <a:buFont typeface="Arial"/>
              <a:buNone/>
            </a:pPr>
            <a:r>
              <a:rPr lang="en-US" dirty="0"/>
              <a:t>Fifth level</a:t>
            </a:r>
            <a:endParaRPr lang="en-GB" dirty="0"/>
          </a:p>
        </p:txBody>
      </p:sp>
      <p:pic>
        <p:nvPicPr>
          <p:cNvPr id="22" name="Picture 21">
            <a:extLst>
              <a:ext uri="{FF2B5EF4-FFF2-40B4-BE49-F238E27FC236}">
                <a16:creationId xmlns:a16="http://schemas.microsoft.com/office/drawing/2014/main" id="{1DD0F53D-1FF4-844C-9CFA-9D8546D499B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562970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ok cover write check">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633CE64-A964-3E46-A3DD-F645847941CD}"/>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graphicFrame>
        <p:nvGraphicFramePr>
          <p:cNvPr id="13" name="Table 12">
            <a:extLst>
              <a:ext uri="{FF2B5EF4-FFF2-40B4-BE49-F238E27FC236}">
                <a16:creationId xmlns:a16="http://schemas.microsoft.com/office/drawing/2014/main" id="{EDA57134-93E0-C141-B390-3DFCA82BCCD7}"/>
              </a:ext>
            </a:extLst>
          </p:cNvPr>
          <p:cNvGraphicFramePr>
            <a:graphicFrameLocks noGrp="1"/>
          </p:cNvGraphicFramePr>
          <p:nvPr userDrawn="1">
            <p:extLst>
              <p:ext uri="{D42A27DB-BD31-4B8C-83A1-F6EECF244321}">
                <p14:modId xmlns:p14="http://schemas.microsoft.com/office/powerpoint/2010/main" val="1613596015"/>
              </p:ext>
            </p:extLst>
          </p:nvPr>
        </p:nvGraphicFramePr>
        <p:xfrm>
          <a:off x="508000" y="1600196"/>
          <a:ext cx="11150600" cy="5029200"/>
        </p:xfrm>
        <a:graphic>
          <a:graphicData uri="http://schemas.openxmlformats.org/drawingml/2006/table">
            <a:tbl>
              <a:tblPr firstRow="1" bandRow="1">
                <a:tableStyleId>{5940675A-B579-460E-94D1-54222C63F5DA}</a:tableStyleId>
              </a:tblPr>
              <a:tblGrid>
                <a:gridCol w="2787650">
                  <a:extLst>
                    <a:ext uri="{9D8B030D-6E8A-4147-A177-3AD203B41FA5}">
                      <a16:colId xmlns:a16="http://schemas.microsoft.com/office/drawing/2014/main" val="20000"/>
                    </a:ext>
                  </a:extLst>
                </a:gridCol>
                <a:gridCol w="2787650">
                  <a:extLst>
                    <a:ext uri="{9D8B030D-6E8A-4147-A177-3AD203B41FA5}">
                      <a16:colId xmlns:a16="http://schemas.microsoft.com/office/drawing/2014/main" val="20001"/>
                    </a:ext>
                  </a:extLst>
                </a:gridCol>
                <a:gridCol w="2787650">
                  <a:extLst>
                    <a:ext uri="{9D8B030D-6E8A-4147-A177-3AD203B41FA5}">
                      <a16:colId xmlns:a16="http://schemas.microsoft.com/office/drawing/2014/main" val="20002"/>
                    </a:ext>
                  </a:extLst>
                </a:gridCol>
                <a:gridCol w="2787650">
                  <a:extLst>
                    <a:ext uri="{9D8B030D-6E8A-4147-A177-3AD203B41FA5}">
                      <a16:colId xmlns:a16="http://schemas.microsoft.com/office/drawing/2014/main" val="20003"/>
                    </a:ext>
                  </a:extLst>
                </a:gridCol>
              </a:tblGrid>
              <a:tr h="457200">
                <a:tc>
                  <a:txBody>
                    <a:bodyPr/>
                    <a:lstStyle/>
                    <a:p>
                      <a:r>
                        <a:rPr lang="en-GB" b="0" i="0" dirty="0">
                          <a:latin typeface="OpenDyslexicAlta" pitchFamily="2" charset="77"/>
                          <a:ea typeface="OpenDyslexic" charset="0"/>
                          <a:cs typeface="OpenDyslexic" charset="0"/>
                        </a:rPr>
                        <a:t>Spellings</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1</a:t>
                      </a:r>
                      <a:r>
                        <a:rPr lang="en-GB" b="0" i="0" baseline="30000" dirty="0">
                          <a:latin typeface="OpenDyslexicAlta" pitchFamily="2" charset="77"/>
                          <a:ea typeface="OpenDyslexic" charset="0"/>
                          <a:cs typeface="OpenDyslexic" charset="0"/>
                        </a:rPr>
                        <a:t>st</a:t>
                      </a:r>
                      <a:r>
                        <a:rPr lang="en-GB" b="0" i="0" dirty="0">
                          <a:latin typeface="OpenDyslexicAlta" pitchFamily="2" charset="77"/>
                          <a:ea typeface="OpenDyslexic" charset="0"/>
                          <a:cs typeface="OpenDyslexic" charset="0"/>
                        </a:rPr>
                        <a:t> Attempt</a:t>
                      </a:r>
                    </a:p>
                  </a:txBody>
                  <a:tcPr>
                    <a:solidFill>
                      <a:srgbClr val="FF7E79"/>
                    </a:solidFill>
                  </a:tcPr>
                </a:tc>
                <a:tc>
                  <a:txBody>
                    <a:bodyPr/>
                    <a:lstStyle/>
                    <a:p>
                      <a:pPr algn="ctr"/>
                      <a:r>
                        <a:rPr lang="en-GB" b="0" i="0" dirty="0">
                          <a:latin typeface="OpenDyslexicAlta" pitchFamily="2" charset="77"/>
                          <a:ea typeface="OpenDyslexic" charset="0"/>
                          <a:cs typeface="OpenDyslexic" charset="0"/>
                        </a:rPr>
                        <a:t>2</a:t>
                      </a:r>
                      <a:r>
                        <a:rPr lang="en-GB" b="0" i="0" baseline="30000" dirty="0">
                          <a:latin typeface="OpenDyslexicAlta" pitchFamily="2" charset="77"/>
                          <a:ea typeface="OpenDyslexic" charset="0"/>
                          <a:cs typeface="OpenDyslexic" charset="0"/>
                        </a:rPr>
                        <a:t>nd</a:t>
                      </a:r>
                      <a:r>
                        <a:rPr lang="en-GB" b="0" i="0" baseline="0" dirty="0">
                          <a:latin typeface="OpenDyslexicAlta" pitchFamily="2" charset="77"/>
                          <a:ea typeface="OpenDyslexic" charset="0"/>
                          <a:cs typeface="OpenDyslexic" charset="0"/>
                        </a:rPr>
                        <a:t> Attempt</a:t>
                      </a:r>
                      <a:endParaRPr lang="en-GB" b="0" i="0" dirty="0">
                        <a:latin typeface="OpenDyslexicAlta" pitchFamily="2" charset="77"/>
                        <a:ea typeface="OpenDyslexic" charset="0"/>
                        <a:cs typeface="OpenDyslexic" charset="0"/>
                      </a:endParaRPr>
                    </a:p>
                  </a:txBody>
                  <a:tcPr>
                    <a:solidFill>
                      <a:srgbClr val="FF7E79"/>
                    </a:solidFill>
                  </a:tcPr>
                </a:tc>
                <a:tc>
                  <a:txBody>
                    <a:bodyPr/>
                    <a:lstStyle/>
                    <a:p>
                      <a:pPr algn="ctr"/>
                      <a:r>
                        <a:rPr lang="en-GB" b="0" i="0" dirty="0">
                          <a:latin typeface="OpenDyslexicAlta" pitchFamily="2" charset="77"/>
                          <a:ea typeface="OpenDyslexic" charset="0"/>
                          <a:cs typeface="OpenDyslexic" charset="0"/>
                        </a:rPr>
                        <a:t>3</a:t>
                      </a:r>
                      <a:r>
                        <a:rPr lang="en-GB" b="0" i="0" baseline="30000" dirty="0">
                          <a:latin typeface="OpenDyslexicAlta" pitchFamily="2" charset="77"/>
                          <a:ea typeface="OpenDyslexic" charset="0"/>
                          <a:cs typeface="OpenDyslexic" charset="0"/>
                        </a:rPr>
                        <a:t>rd</a:t>
                      </a:r>
                      <a:r>
                        <a:rPr lang="en-GB" b="0" i="0" dirty="0">
                          <a:latin typeface="OpenDyslexicAlta" pitchFamily="2" charset="77"/>
                          <a:ea typeface="OpenDyslexic" charset="0"/>
                          <a:cs typeface="OpenDyslexic" charset="0"/>
                        </a:rPr>
                        <a:t> Attempt</a:t>
                      </a:r>
                    </a:p>
                  </a:txBody>
                  <a:tcPr>
                    <a:solidFill>
                      <a:srgbClr val="FF7E79"/>
                    </a:solidFill>
                  </a:tcPr>
                </a:tc>
                <a:extLst>
                  <a:ext uri="{0D108BD9-81ED-4DB2-BD59-A6C34878D82A}">
                    <a16:rowId xmlns:a16="http://schemas.microsoft.com/office/drawing/2014/main" val="10000"/>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1"/>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2"/>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3"/>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4"/>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5"/>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6"/>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7"/>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8"/>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09"/>
                  </a:ext>
                </a:extLst>
              </a:tr>
              <a:tr h="457200">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tc>
                  <a:txBody>
                    <a:bodyPr/>
                    <a:lstStyle/>
                    <a:p>
                      <a:endParaRPr lang="en-GB" b="0" i="0" dirty="0">
                        <a:latin typeface="OpenDyslexicAlta" pitchFamily="2" charset="77"/>
                        <a:ea typeface="OpenDyslexic" charset="0"/>
                        <a:cs typeface="OpenDyslexic" charset="0"/>
                      </a:endParaRPr>
                    </a:p>
                  </a:txBody>
                  <a:tcPr/>
                </a:tc>
                <a:extLst>
                  <a:ext uri="{0D108BD9-81ED-4DB2-BD59-A6C34878D82A}">
                    <a16:rowId xmlns:a16="http://schemas.microsoft.com/office/drawing/2014/main" val="10010"/>
                  </a:ext>
                </a:extLst>
              </a:tr>
            </a:tbl>
          </a:graphicData>
        </a:graphic>
      </p:graphicFrame>
      <p:graphicFrame>
        <p:nvGraphicFramePr>
          <p:cNvPr id="7" name="Table 6">
            <a:extLst>
              <a:ext uri="{FF2B5EF4-FFF2-40B4-BE49-F238E27FC236}">
                <a16:creationId xmlns:a16="http://schemas.microsoft.com/office/drawing/2014/main" id="{5BA0AB86-75A7-554E-9835-D9E30F3233C2}"/>
              </a:ext>
            </a:extLst>
          </p:cNvPr>
          <p:cNvGraphicFramePr>
            <a:graphicFrameLocks noGrp="1"/>
          </p:cNvGraphicFramePr>
          <p:nvPr userDrawn="1">
            <p:extLst>
              <p:ext uri="{D42A27DB-BD31-4B8C-83A1-F6EECF244321}">
                <p14:modId xmlns:p14="http://schemas.microsoft.com/office/powerpoint/2010/main" val="2995043656"/>
              </p:ext>
            </p:extLst>
          </p:nvPr>
        </p:nvGraphicFramePr>
        <p:xfrm>
          <a:off x="508000" y="325966"/>
          <a:ext cx="9055100" cy="867834"/>
        </p:xfrm>
        <a:graphic>
          <a:graphicData uri="http://schemas.openxmlformats.org/drawingml/2006/table">
            <a:tbl>
              <a:tblPr firstRow="1" bandRow="1">
                <a:tableStyleId>{5940675A-B579-460E-94D1-54222C63F5DA}</a:tableStyleId>
              </a:tblPr>
              <a:tblGrid>
                <a:gridCol w="1165034">
                  <a:extLst>
                    <a:ext uri="{9D8B030D-6E8A-4147-A177-3AD203B41FA5}">
                      <a16:colId xmlns:a16="http://schemas.microsoft.com/office/drawing/2014/main" val="20000"/>
                    </a:ext>
                  </a:extLst>
                </a:gridCol>
                <a:gridCol w="7890066">
                  <a:extLst>
                    <a:ext uri="{9D8B030D-6E8A-4147-A177-3AD203B41FA5}">
                      <a16:colId xmlns:a16="http://schemas.microsoft.com/office/drawing/2014/main" val="20001"/>
                    </a:ext>
                  </a:extLst>
                </a:gridCol>
              </a:tblGrid>
              <a:tr h="433917">
                <a:tc>
                  <a:txBody>
                    <a:bodyPr/>
                    <a:lstStyle/>
                    <a:p>
                      <a:r>
                        <a:rPr lang="en-GB" sz="1400" b="0" i="0" dirty="0">
                          <a:latin typeface="Muli" pitchFamily="2" charset="77"/>
                        </a:rPr>
                        <a:t>Stage: </a:t>
                      </a:r>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400" b="0" i="0" dirty="0">
                        <a:latin typeface="Muli" pitchFamily="2" charset="77"/>
                      </a:endParaRPr>
                    </a:p>
                  </a:txBody>
                  <a:tcPr/>
                </a:tc>
                <a:extLst>
                  <a:ext uri="{0D108BD9-81ED-4DB2-BD59-A6C34878D82A}">
                    <a16:rowId xmlns:a16="http://schemas.microsoft.com/office/drawing/2014/main" val="10000"/>
                  </a:ext>
                </a:extLst>
              </a:tr>
              <a:tr h="433917">
                <a:tc>
                  <a:txBody>
                    <a:bodyPr/>
                    <a:lstStyle/>
                    <a:p>
                      <a:r>
                        <a:rPr lang="en-GB" sz="1400" b="0" i="0" dirty="0">
                          <a:latin typeface="Muli" pitchFamily="2" charset="77"/>
                        </a:rPr>
                        <a:t>List: </a:t>
                      </a:r>
                    </a:p>
                  </a:txBody>
                  <a:tcPr/>
                </a:tc>
                <a:tc vMerge="1">
                  <a:txBody>
                    <a:bodyPr/>
                    <a:lstStyle/>
                    <a:p>
                      <a:endParaRPr lang="en-GB" dirty="0"/>
                    </a:p>
                  </a:txBody>
                  <a:tcPr/>
                </a:tc>
                <a:extLst>
                  <a:ext uri="{0D108BD9-81ED-4DB2-BD59-A6C34878D82A}">
                    <a16:rowId xmlns:a16="http://schemas.microsoft.com/office/drawing/2014/main" val="10001"/>
                  </a:ext>
                </a:extLst>
              </a:tr>
            </a:tbl>
          </a:graphicData>
        </a:graphic>
      </p:graphicFrame>
      <p:sp>
        <p:nvSpPr>
          <p:cNvPr id="9" name="Text Placeholder 8">
            <a:extLst>
              <a:ext uri="{FF2B5EF4-FFF2-40B4-BE49-F238E27FC236}">
                <a16:creationId xmlns:a16="http://schemas.microsoft.com/office/drawing/2014/main" id="{7CCCC1F5-259E-4B4B-BD71-985F50066023}"/>
              </a:ext>
            </a:extLst>
          </p:cNvPr>
          <p:cNvSpPr>
            <a:spLocks noGrp="1"/>
          </p:cNvSpPr>
          <p:nvPr>
            <p:ph type="body" sz="quarter" idx="13" hasCustomPrompt="1"/>
          </p:nvPr>
        </p:nvSpPr>
        <p:spPr>
          <a:xfrm>
            <a:off x="1116013" y="349716"/>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0" name="Text Placeholder 8">
            <a:extLst>
              <a:ext uri="{FF2B5EF4-FFF2-40B4-BE49-F238E27FC236}">
                <a16:creationId xmlns:a16="http://schemas.microsoft.com/office/drawing/2014/main" id="{D89521DD-EB1B-DB4F-AF92-E0AA49E4BF8E}"/>
              </a:ext>
            </a:extLst>
          </p:cNvPr>
          <p:cNvSpPr>
            <a:spLocks noGrp="1"/>
          </p:cNvSpPr>
          <p:nvPr>
            <p:ph type="body" sz="quarter" idx="14" hasCustomPrompt="1"/>
          </p:nvPr>
        </p:nvSpPr>
        <p:spPr>
          <a:xfrm>
            <a:off x="1116012" y="788047"/>
            <a:ext cx="427037" cy="362803"/>
          </a:xfrm>
        </p:spPr>
        <p:txBody>
          <a:bodyPr>
            <a:normAutofit/>
          </a:bodyPr>
          <a:lstStyle>
            <a:lvl1pPr marL="0" indent="0">
              <a:buNone/>
              <a:defRPr sz="1400" b="0" i="0">
                <a:latin typeface="Muli" pitchFamily="2" charset="77"/>
              </a:defRPr>
            </a:lvl1pPr>
          </a:lstStyle>
          <a:p>
            <a:pPr lvl="0"/>
            <a:r>
              <a:rPr lang="en-GB" dirty="0"/>
              <a:t>1</a:t>
            </a:r>
          </a:p>
        </p:txBody>
      </p:sp>
      <p:sp>
        <p:nvSpPr>
          <p:cNvPr id="11" name="Text Placeholder 8">
            <a:extLst>
              <a:ext uri="{FF2B5EF4-FFF2-40B4-BE49-F238E27FC236}">
                <a16:creationId xmlns:a16="http://schemas.microsoft.com/office/drawing/2014/main" id="{2B829687-5986-4D4A-9EAC-01CD129F7C40}"/>
              </a:ext>
            </a:extLst>
          </p:cNvPr>
          <p:cNvSpPr>
            <a:spLocks noGrp="1"/>
          </p:cNvSpPr>
          <p:nvPr>
            <p:ph type="body" sz="quarter" idx="15"/>
          </p:nvPr>
        </p:nvSpPr>
        <p:spPr>
          <a:xfrm>
            <a:off x="1662545" y="325967"/>
            <a:ext cx="7900555" cy="867834"/>
          </a:xfrm>
        </p:spPr>
        <p:txBody>
          <a:bodyPr>
            <a:normAutofit/>
          </a:bodyPr>
          <a:lstStyle>
            <a:lvl1pPr marL="0" indent="0">
              <a:buNone/>
              <a:defRPr sz="1400" b="0" i="0">
                <a:latin typeface="Muli" pitchFamily="2" charset="77"/>
              </a:defRPr>
            </a:lvl1pPr>
          </a:lstStyle>
          <a:p>
            <a:pPr lvl="0"/>
            <a:endParaRPr lang="en-GB" dirty="0"/>
          </a:p>
        </p:txBody>
      </p:sp>
      <p:sp>
        <p:nvSpPr>
          <p:cNvPr id="16" name="Text Placeholder 15">
            <a:extLst>
              <a:ext uri="{FF2B5EF4-FFF2-40B4-BE49-F238E27FC236}">
                <a16:creationId xmlns:a16="http://schemas.microsoft.com/office/drawing/2014/main" id="{4A42A733-05A7-7244-8430-E2765D4C50FD}"/>
              </a:ext>
            </a:extLst>
          </p:cNvPr>
          <p:cNvSpPr>
            <a:spLocks noGrp="1"/>
          </p:cNvSpPr>
          <p:nvPr>
            <p:ph type="body" sz="quarter" idx="16"/>
          </p:nvPr>
        </p:nvSpPr>
        <p:spPr>
          <a:xfrm>
            <a:off x="508000" y="1995168"/>
            <a:ext cx="2787650" cy="4584700"/>
          </a:xfrm>
        </p:spPr>
        <p:txBody>
          <a:bodyPr>
            <a:normAutofit/>
          </a:bodyPr>
          <a:lstStyle>
            <a:lvl1pPr marL="0" indent="0">
              <a:buNone/>
              <a:defRPr sz="2400"/>
            </a:lvl1pPr>
          </a:lstStyle>
          <a:p>
            <a:pPr lvl="0"/>
            <a:endParaRPr lang="en-GB" dirty="0"/>
          </a:p>
          <a:p>
            <a:pPr lvl="0"/>
            <a:endParaRPr lang="en-GB" dirty="0"/>
          </a:p>
        </p:txBody>
      </p:sp>
      <p:pic>
        <p:nvPicPr>
          <p:cNvPr id="14" name="Picture 13">
            <a:extLst>
              <a:ext uri="{FF2B5EF4-FFF2-40B4-BE49-F238E27FC236}">
                <a16:creationId xmlns:a16="http://schemas.microsoft.com/office/drawing/2014/main" id="{160B6E23-2996-D04A-9DCA-7750F487B58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13839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p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CA7A3E8-3E3C-9545-B15C-D2AF00F7E362}"/>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365125"/>
            <a:ext cx="8780813" cy="1325563"/>
          </a:xfr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pic>
        <p:nvPicPr>
          <p:cNvPr id="8" name="Picture 7">
            <a:extLst>
              <a:ext uri="{FF2B5EF4-FFF2-40B4-BE49-F238E27FC236}">
                <a16:creationId xmlns:a16="http://schemas.microsoft.com/office/drawing/2014/main" id="{49137CCF-D866-694A-979D-58389EC37E2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3990141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Question pag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403F0EC-BACB-B74E-A7F5-23CAB3DFDA3B}"/>
              </a:ext>
            </a:extLst>
          </p:cNvPr>
          <p:cNvSpPr/>
          <p:nvPr userDrawn="1"/>
        </p:nvSpPr>
        <p:spPr>
          <a:xfrm>
            <a:off x="152400" y="137160"/>
            <a:ext cx="11887200" cy="6604834"/>
          </a:xfrm>
          <a:prstGeom prst="rect">
            <a:avLst/>
          </a:prstGeom>
          <a:solidFill>
            <a:srgbClr val="FFFFFF">
              <a:alpha val="89804"/>
            </a:srgbClr>
          </a:solidFill>
          <a:ln>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GB" b="0" i="0" dirty="0">
              <a:latin typeface="Muli" pitchFamily="2" charset="77"/>
            </a:endParaRPr>
          </a:p>
        </p:txBody>
      </p:sp>
      <p:sp>
        <p:nvSpPr>
          <p:cNvPr id="2" name="Title 1"/>
          <p:cNvSpPr>
            <a:spLocks noGrp="1"/>
          </p:cNvSpPr>
          <p:nvPr>
            <p:ph type="title"/>
          </p:nvPr>
        </p:nvSpPr>
        <p:spPr>
          <a:xfrm>
            <a:off x="838200" y="1431925"/>
            <a:ext cx="10515600" cy="1325563"/>
          </a:xfrm>
        </p:spPr>
        <p:txBody>
          <a:bodyPr/>
          <a:lstStyle>
            <a:lvl1pPr algn="ctr">
              <a:defRPr>
                <a:latin typeface="OpenDyslexicAlta" pitchFamily="2" charset="77"/>
              </a:defRPr>
            </a:lvl1pPr>
          </a:lstStyle>
          <a:p>
            <a:r>
              <a:rPr lang="en-US" dirty="0"/>
              <a:t>Click to edit Master title style</a:t>
            </a:r>
            <a:endParaRPr lang="en-GB" dirty="0"/>
          </a:p>
        </p:txBody>
      </p:sp>
      <p:sp>
        <p:nvSpPr>
          <p:cNvPr id="3" name="Content Placeholder 2"/>
          <p:cNvSpPr>
            <a:spLocks noGrp="1"/>
          </p:cNvSpPr>
          <p:nvPr>
            <p:ph idx="1" hasCustomPrompt="1"/>
          </p:nvPr>
        </p:nvSpPr>
        <p:spPr>
          <a:xfrm>
            <a:off x="838200" y="3520441"/>
            <a:ext cx="10515600" cy="2656522"/>
          </a:xfrm>
        </p:spPr>
        <p:txBody>
          <a:bodyPr>
            <a:normAutofit/>
          </a:bodyPr>
          <a:lstStyle>
            <a:lvl1pPr marL="0" indent="0">
              <a:buNone/>
              <a:defRPr sz="4200">
                <a:solidFill>
                  <a:srgbClr val="0070C0"/>
                </a:solidFill>
              </a:defRPr>
            </a:lvl1pPr>
            <a:lvl2pPr>
              <a:defRPr>
                <a:solidFill>
                  <a:srgbClr val="0070C0"/>
                </a:solidFill>
              </a:defRPr>
            </a:lvl2pPr>
            <a:lvl3pPr>
              <a:defRPr>
                <a:solidFill>
                  <a:srgbClr val="0070C0"/>
                </a:solidFill>
              </a:defRPr>
            </a:lvl3pPr>
            <a:lvl4pPr>
              <a:defRPr>
                <a:solidFill>
                  <a:srgbClr val="0070C0"/>
                </a:solidFill>
              </a:defRPr>
            </a:lvl4pPr>
            <a:lvl5pPr>
              <a:defRPr>
                <a:solidFill>
                  <a:srgbClr val="0070C0"/>
                </a:solidFill>
              </a:defRPr>
            </a:lvl5pPr>
          </a:lstStyle>
          <a:p>
            <a:pPr lvl="0"/>
            <a:r>
              <a:rPr lang="en-US" dirty="0"/>
              <a:t>Click to edit Master text styles</a:t>
            </a:r>
          </a:p>
        </p:txBody>
      </p:sp>
      <p:pic>
        <p:nvPicPr>
          <p:cNvPr id="7" name="Picture 6">
            <a:extLst>
              <a:ext uri="{FF2B5EF4-FFF2-40B4-BE49-F238E27FC236}">
                <a16:creationId xmlns:a16="http://schemas.microsoft.com/office/drawing/2014/main" id="{250FF983-7FE9-084E-894E-ADB137A670D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650186" y="-18580"/>
            <a:ext cx="2296886" cy="1399665"/>
          </a:xfrm>
          <a:prstGeom prst="rect">
            <a:avLst/>
          </a:prstGeom>
        </p:spPr>
      </p:pic>
    </p:spTree>
    <p:extLst>
      <p:ext uri="{BB962C8B-B14F-4D97-AF65-F5344CB8AC3E}">
        <p14:creationId xmlns:p14="http://schemas.microsoft.com/office/powerpoint/2010/main" val="273974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9263278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683537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211233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a:xfrm>
            <a:off x="838200" y="6356350"/>
            <a:ext cx="2743200" cy="365125"/>
          </a:xfrm>
          <a:prstGeom prst="rect">
            <a:avLst/>
          </a:prstGeom>
        </p:spPr>
        <p:txBody>
          <a:bodyPr/>
          <a:lstStyle>
            <a:lvl1pPr>
              <a:defRPr b="0" i="0">
                <a:latin typeface="Muli" pitchFamily="2" charset="77"/>
              </a:defRPr>
            </a:lvl1pPr>
          </a:lstStyle>
          <a:p>
            <a:fld id="{5847DFD5-B20C-0843-B9F3-D331800CC2B1}" type="datetimeFigureOut">
              <a:rPr lang="en-GB" smtClean="0"/>
              <a:pPr/>
              <a:t>28/02/2020</a:t>
            </a:fld>
            <a:endParaRPr lang="en-GB"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lvl1pPr>
              <a:defRPr b="0" i="0">
                <a:latin typeface="Muli" pitchFamily="2" charset="77"/>
              </a:defRPr>
            </a:lvl1pPr>
          </a:lstStyle>
          <a:p>
            <a:endParaRPr lang="en-GB"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lvl1pPr>
              <a:defRPr b="0" i="0">
                <a:latin typeface="Muli" pitchFamily="2" charset="77"/>
              </a:defRPr>
            </a:lvl1pPr>
          </a:lstStyle>
          <a:p>
            <a:fld id="{29D7F810-DEEF-074C-B140-2A2C318EAFDC}" type="slidenum">
              <a:rPr lang="en-GB" smtClean="0"/>
              <a:pPr/>
              <a:t>‹#›</a:t>
            </a:fld>
            <a:endParaRPr lang="en-GB" dirty="0"/>
          </a:p>
        </p:txBody>
      </p:sp>
    </p:spTree>
    <p:extLst>
      <p:ext uri="{BB962C8B-B14F-4D97-AF65-F5344CB8AC3E}">
        <p14:creationId xmlns:p14="http://schemas.microsoft.com/office/powerpoint/2010/main" val="1962764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61597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0" r:id="rId4"/>
    <p:sldLayoutId id="2147483662"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txStyles>
    <p:titleStyle>
      <a:lvl1pPr algn="l" defTabSz="914400" rtl="0" eaLnBrk="1" latinLnBrk="0" hangingPunct="1">
        <a:lnSpc>
          <a:spcPct val="90000"/>
        </a:lnSpc>
        <a:spcBef>
          <a:spcPct val="0"/>
        </a:spcBef>
        <a:buNone/>
        <a:defRPr sz="4400" b="0" i="0" kern="1200">
          <a:solidFill>
            <a:schemeClr val="tx1"/>
          </a:solidFill>
          <a:latin typeface="Muli" pitchFamily="2" charset="77"/>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OpenDyslexicAlta" pitchFamily="2" charset="77"/>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OpenDyslexicAlta" pitchFamily="2" charset="77"/>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OpenDyslexicAlta" pitchFamily="2" charset="77"/>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OpenDyslexicAlta" pitchFamily="2" charset="77"/>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03731-DA38-5947-8C42-1E8C4966CCE9}"/>
              </a:ext>
            </a:extLst>
          </p:cNvPr>
          <p:cNvSpPr>
            <a:spLocks noGrp="1"/>
          </p:cNvSpPr>
          <p:nvPr>
            <p:ph type="title"/>
          </p:nvPr>
        </p:nvSpPr>
        <p:spPr>
          <a:xfrm>
            <a:off x="838200" y="372533"/>
            <a:ext cx="10515600" cy="791204"/>
          </a:xfrm>
        </p:spPr>
        <p:txBody>
          <a:bodyPr/>
          <a:lstStyle/>
          <a:p>
            <a:r>
              <a:rPr lang="en-GB" dirty="0"/>
              <a:t>Spelling lists – Stage 2</a:t>
            </a:r>
          </a:p>
        </p:txBody>
      </p:sp>
      <p:sp>
        <p:nvSpPr>
          <p:cNvPr id="3" name="Content Placeholder 2">
            <a:extLst>
              <a:ext uri="{FF2B5EF4-FFF2-40B4-BE49-F238E27FC236}">
                <a16:creationId xmlns:a16="http://schemas.microsoft.com/office/drawing/2014/main" id="{7F291E8B-2E5B-8D41-B051-CDF497CB3375}"/>
              </a:ext>
            </a:extLst>
          </p:cNvPr>
          <p:cNvSpPr>
            <a:spLocks noGrp="1"/>
          </p:cNvSpPr>
          <p:nvPr>
            <p:ph idx="1"/>
          </p:nvPr>
        </p:nvSpPr>
        <p:spPr>
          <a:xfrm>
            <a:off x="838200" y="1295400"/>
            <a:ext cx="10515600" cy="5317068"/>
          </a:xfrm>
        </p:spPr>
        <p:txBody>
          <a:bodyPr numCol="2" spcCol="180000">
            <a:noAutofit/>
          </a:bodyPr>
          <a:lstStyle/>
          <a:p>
            <a:pPr marL="514350" indent="-514350">
              <a:buFont typeface="+mj-lt"/>
              <a:buAutoNum type="arabicPeriod"/>
            </a:pPr>
            <a:r>
              <a:rPr lang="en-GB" sz="800" dirty="0">
                <a:latin typeface="Muli" pitchFamily="2" charset="77"/>
              </a:rPr>
              <a:t>The /j/ sound spelled –</a:t>
            </a:r>
            <a:r>
              <a:rPr lang="en-GB" sz="800" dirty="0" err="1">
                <a:latin typeface="Muli" pitchFamily="2" charset="77"/>
              </a:rPr>
              <a:t>dge</a:t>
            </a:r>
            <a:r>
              <a:rPr lang="en-GB" sz="800" dirty="0">
                <a:latin typeface="Muli" pitchFamily="2" charset="77"/>
              </a:rPr>
              <a:t> at the end of words.  This spelling is used after the short vowel sounds.</a:t>
            </a:r>
          </a:p>
          <a:p>
            <a:pPr marL="514350" indent="-514350">
              <a:buFont typeface="+mj-lt"/>
              <a:buAutoNum type="arabicPeriod"/>
            </a:pPr>
            <a:r>
              <a:rPr lang="en-GB" sz="800" dirty="0">
                <a:latin typeface="Muli" pitchFamily="2" charset="77"/>
              </a:rPr>
              <a:t>The /j/ sound spelled –</a:t>
            </a:r>
            <a:r>
              <a:rPr lang="en-GB" sz="800" dirty="0" err="1">
                <a:latin typeface="Muli" pitchFamily="2" charset="77"/>
              </a:rPr>
              <a:t>ge</a:t>
            </a:r>
            <a:r>
              <a:rPr lang="en-GB" sz="800" dirty="0">
                <a:latin typeface="Muli" pitchFamily="2" charset="77"/>
              </a:rPr>
              <a:t> at the end of words.  This spelling comes after all sounds other than the ‘short vowels.’</a:t>
            </a:r>
          </a:p>
          <a:p>
            <a:pPr marL="514350" indent="-514350">
              <a:buFont typeface="+mj-lt"/>
              <a:buAutoNum type="arabicPeriod"/>
            </a:pPr>
            <a:r>
              <a:rPr lang="en-GB" sz="800" dirty="0">
                <a:latin typeface="Muli" pitchFamily="2" charset="77"/>
              </a:rPr>
              <a:t> The /j/ sound spelled with a g. </a:t>
            </a:r>
          </a:p>
          <a:p>
            <a:pPr marL="514350" indent="-514350">
              <a:buFont typeface="+mj-lt"/>
              <a:buAutoNum type="arabicPeriod"/>
            </a:pPr>
            <a:r>
              <a:rPr lang="en-GB" sz="800" dirty="0">
                <a:latin typeface="Muli" pitchFamily="2" charset="77"/>
              </a:rPr>
              <a:t> The /s/ sound spelled c before e, </a:t>
            </a:r>
            <a:r>
              <a:rPr lang="en-GB" sz="800" dirty="0" err="1">
                <a:latin typeface="Muli" pitchFamily="2" charset="77"/>
              </a:rPr>
              <a:t>i</a:t>
            </a:r>
            <a:r>
              <a:rPr lang="en-GB" sz="800" dirty="0">
                <a:latin typeface="Muli" pitchFamily="2" charset="77"/>
              </a:rPr>
              <a:t> and y. </a:t>
            </a:r>
          </a:p>
          <a:p>
            <a:pPr marL="514350" indent="-514350">
              <a:buFont typeface="+mj-lt"/>
              <a:buAutoNum type="arabicPeriod"/>
            </a:pPr>
            <a:r>
              <a:rPr lang="en-GB" sz="800" dirty="0">
                <a:latin typeface="Muli" pitchFamily="2" charset="77"/>
              </a:rPr>
              <a:t>The /n/ sound spelled </a:t>
            </a:r>
            <a:r>
              <a:rPr lang="en-GB" sz="800" dirty="0" err="1">
                <a:latin typeface="Muli" pitchFamily="2" charset="77"/>
              </a:rPr>
              <a:t>kn</a:t>
            </a:r>
            <a:r>
              <a:rPr lang="en-GB" sz="800" dirty="0">
                <a:latin typeface="Muli" pitchFamily="2" charset="77"/>
              </a:rPr>
              <a:t> and </a:t>
            </a:r>
            <a:r>
              <a:rPr lang="en-GB" sz="800" dirty="0" err="1">
                <a:latin typeface="Muli" pitchFamily="2" charset="77"/>
              </a:rPr>
              <a:t>gn</a:t>
            </a:r>
            <a:r>
              <a:rPr lang="en-GB" sz="800" dirty="0">
                <a:latin typeface="Muli" pitchFamily="2" charset="77"/>
              </a:rPr>
              <a:t> at the beginning of words. </a:t>
            </a:r>
          </a:p>
          <a:p>
            <a:pPr marL="514350" indent="-514350">
              <a:buFont typeface="+mj-lt"/>
              <a:buAutoNum type="arabicPeriod"/>
            </a:pPr>
            <a:r>
              <a:rPr lang="en-GB" sz="800" dirty="0">
                <a:latin typeface="Muli" pitchFamily="2" charset="77"/>
              </a:rPr>
              <a:t>Challenge Words</a:t>
            </a:r>
          </a:p>
          <a:p>
            <a:pPr marL="514350" indent="-514350">
              <a:buFont typeface="+mj-lt"/>
              <a:buAutoNum type="arabicPeriod"/>
            </a:pPr>
            <a:r>
              <a:rPr lang="en-GB" sz="800" dirty="0">
                <a:latin typeface="Muli" pitchFamily="2" charset="77"/>
              </a:rPr>
              <a:t> The /r/ sound spelled ’</a:t>
            </a:r>
            <a:r>
              <a:rPr lang="en-GB" sz="800" dirty="0" err="1">
                <a:latin typeface="Muli" pitchFamily="2" charset="77"/>
              </a:rPr>
              <a:t>wr</a:t>
            </a:r>
            <a:r>
              <a:rPr lang="en-GB" sz="800" dirty="0">
                <a:latin typeface="Muli" pitchFamily="2" charset="77"/>
              </a:rPr>
              <a:t>’ at the beginning of words. </a:t>
            </a:r>
          </a:p>
          <a:p>
            <a:pPr marL="514350" indent="-514350">
              <a:buFont typeface="+mj-lt"/>
              <a:buAutoNum type="arabicPeriod"/>
            </a:pPr>
            <a:r>
              <a:rPr lang="en-GB" sz="800" dirty="0">
                <a:latin typeface="Muli" pitchFamily="2" charset="77"/>
              </a:rPr>
              <a:t>The /l/ or /ul/ sound spelled ’-le’ at the end of words. </a:t>
            </a:r>
          </a:p>
          <a:p>
            <a:pPr marL="514350" indent="-514350">
              <a:buFont typeface="+mj-lt"/>
              <a:buAutoNum type="arabicPeriod"/>
            </a:pPr>
            <a:r>
              <a:rPr lang="en-GB" sz="800" dirty="0">
                <a:latin typeface="Muli" pitchFamily="2" charset="77"/>
              </a:rPr>
              <a:t>The /l/ or /ul/ sound spelled ‘-el’ at the end of words.  This spelling is used after m, n, r, s, v, w and commonly s. </a:t>
            </a:r>
          </a:p>
          <a:p>
            <a:pPr marL="514350" indent="-514350">
              <a:buFont typeface="+mj-lt"/>
              <a:buAutoNum type="arabicPeriod"/>
            </a:pPr>
            <a:r>
              <a:rPr lang="en-GB" sz="800" dirty="0">
                <a:latin typeface="Muli" pitchFamily="2" charset="77"/>
              </a:rPr>
              <a:t> The /l/ or /ul/ sound spelled ‘-al’ at the end of words. </a:t>
            </a:r>
          </a:p>
          <a:p>
            <a:pPr marL="514350" indent="-514350">
              <a:buFont typeface="+mj-lt"/>
              <a:buAutoNum type="arabicPeriod"/>
            </a:pPr>
            <a:r>
              <a:rPr lang="en-GB" sz="800" dirty="0">
                <a:latin typeface="Muli" pitchFamily="2" charset="77"/>
              </a:rPr>
              <a:t> Words ending in ’-</a:t>
            </a:r>
            <a:r>
              <a:rPr lang="en-GB" sz="800" dirty="0" err="1">
                <a:latin typeface="Muli" pitchFamily="2" charset="77"/>
              </a:rPr>
              <a:t>il</a:t>
            </a:r>
            <a:r>
              <a:rPr lang="en-GB" sz="800" dirty="0">
                <a:latin typeface="Muli" pitchFamily="2" charset="77"/>
              </a:rPr>
              <a:t>.’</a:t>
            </a:r>
          </a:p>
          <a:p>
            <a:pPr marL="514350" indent="-514350">
              <a:buFont typeface="+mj-lt"/>
              <a:buAutoNum type="arabicPeriod"/>
            </a:pPr>
            <a:r>
              <a:rPr lang="en-GB" sz="800" dirty="0">
                <a:latin typeface="Muli" pitchFamily="2" charset="77"/>
              </a:rPr>
              <a:t>Challenge Words</a:t>
            </a:r>
          </a:p>
          <a:p>
            <a:pPr marL="514350" indent="-514350">
              <a:buFont typeface="+mj-lt"/>
              <a:buAutoNum type="arabicPeriod"/>
            </a:pPr>
            <a:r>
              <a:rPr lang="en-GB" sz="800" dirty="0">
                <a:latin typeface="Muli" pitchFamily="2" charset="77"/>
              </a:rPr>
              <a:t> The long vowel ‘</a:t>
            </a:r>
            <a:r>
              <a:rPr lang="en-GB" sz="800" dirty="0" err="1">
                <a:latin typeface="Muli" pitchFamily="2" charset="77"/>
              </a:rPr>
              <a:t>i</a:t>
            </a:r>
            <a:r>
              <a:rPr lang="en-GB" sz="800" dirty="0">
                <a:latin typeface="Muli" pitchFamily="2" charset="77"/>
              </a:rPr>
              <a:t>’ spelled with a y at the end of words. </a:t>
            </a:r>
          </a:p>
          <a:p>
            <a:pPr marL="514350" indent="-514350">
              <a:buFont typeface="+mj-lt"/>
              <a:buAutoNum type="arabicPeriod"/>
            </a:pPr>
            <a:r>
              <a:rPr lang="en-GB" sz="800" dirty="0">
                <a:latin typeface="Muli" pitchFamily="2" charset="77"/>
              </a:rPr>
              <a:t> Adding ‘-</a:t>
            </a:r>
            <a:r>
              <a:rPr lang="en-GB" sz="800" dirty="0" err="1">
                <a:latin typeface="Muli" pitchFamily="2" charset="77"/>
              </a:rPr>
              <a:t>es’</a:t>
            </a:r>
            <a:r>
              <a:rPr lang="en-GB" sz="800" dirty="0">
                <a:latin typeface="Muli" pitchFamily="2" charset="77"/>
              </a:rPr>
              <a:t>  to nouns and verbs ending in ‘y.’</a:t>
            </a:r>
          </a:p>
          <a:p>
            <a:pPr marL="514350" indent="-514350">
              <a:buFont typeface="+mj-lt"/>
              <a:buAutoNum type="arabicPeriod"/>
            </a:pPr>
            <a:r>
              <a:rPr lang="en-GB" sz="800" dirty="0">
                <a:latin typeface="Muli" pitchFamily="2" charset="77"/>
              </a:rPr>
              <a:t> Adding ‘-ed’ to words ending in y. The y is changed to an </a:t>
            </a:r>
            <a:r>
              <a:rPr lang="en-GB" sz="800" dirty="0" err="1">
                <a:latin typeface="Muli" pitchFamily="2" charset="77"/>
              </a:rPr>
              <a:t>i</a:t>
            </a:r>
            <a:r>
              <a:rPr lang="en-GB" sz="800" dirty="0">
                <a:latin typeface="Muli" pitchFamily="2" charset="77"/>
              </a:rPr>
              <a:t>.</a:t>
            </a:r>
          </a:p>
          <a:p>
            <a:pPr marL="514350" indent="-514350">
              <a:buFont typeface="+mj-lt"/>
              <a:buAutoNum type="arabicPeriod"/>
            </a:pPr>
            <a:r>
              <a:rPr lang="en-GB" sz="800" dirty="0">
                <a:latin typeface="Muli" pitchFamily="2" charset="77"/>
              </a:rPr>
              <a:t>Adding ‘-</a:t>
            </a:r>
            <a:r>
              <a:rPr lang="en-GB" sz="800" dirty="0" err="1">
                <a:latin typeface="Muli" pitchFamily="2" charset="77"/>
              </a:rPr>
              <a:t>er</a:t>
            </a:r>
            <a:r>
              <a:rPr lang="en-GB" sz="800" dirty="0">
                <a:latin typeface="Muli" pitchFamily="2" charset="77"/>
              </a:rPr>
              <a:t>’ to words ending in y. The y is changed to an </a:t>
            </a:r>
            <a:r>
              <a:rPr lang="en-GB" sz="800" dirty="0" err="1">
                <a:latin typeface="Muli" pitchFamily="2" charset="77"/>
              </a:rPr>
              <a:t>i</a:t>
            </a:r>
            <a:r>
              <a:rPr lang="en-GB" sz="800" dirty="0">
                <a:latin typeface="Muli" pitchFamily="2" charset="77"/>
              </a:rPr>
              <a:t>. </a:t>
            </a:r>
          </a:p>
          <a:p>
            <a:pPr marL="514350" indent="-514350">
              <a:buFont typeface="+mj-lt"/>
              <a:buAutoNum type="arabicPeriod"/>
            </a:pPr>
            <a:r>
              <a:rPr lang="en-GB" sz="800" dirty="0">
                <a:latin typeface="Muli" pitchFamily="2" charset="77"/>
              </a:rPr>
              <a:t> Adding ‘</a:t>
            </a:r>
            <a:r>
              <a:rPr lang="en-GB" sz="800" dirty="0" err="1">
                <a:latin typeface="Muli" pitchFamily="2" charset="77"/>
              </a:rPr>
              <a:t>ing</a:t>
            </a:r>
            <a:r>
              <a:rPr lang="en-GB" sz="800" dirty="0">
                <a:latin typeface="Muli" pitchFamily="2" charset="77"/>
              </a:rPr>
              <a:t>’ to words ending in ‘e’ with a consonant before it. </a:t>
            </a:r>
          </a:p>
          <a:p>
            <a:pPr marL="514350" indent="-514350">
              <a:buFont typeface="+mj-lt"/>
              <a:buAutoNum type="arabicPeriod"/>
            </a:pPr>
            <a:r>
              <a:rPr lang="en-GB" sz="800" dirty="0">
                <a:latin typeface="Muli" pitchFamily="2" charset="77"/>
              </a:rPr>
              <a:t>Challenge Words</a:t>
            </a:r>
          </a:p>
          <a:p>
            <a:pPr marL="514350" indent="-514350">
              <a:buFont typeface="+mj-lt"/>
              <a:buAutoNum type="arabicPeriod"/>
            </a:pPr>
            <a:r>
              <a:rPr lang="en-GB" sz="800" dirty="0">
                <a:latin typeface="Muli" pitchFamily="2" charset="77"/>
              </a:rPr>
              <a:t> Adding ‘</a:t>
            </a:r>
            <a:r>
              <a:rPr lang="en-GB" sz="800" dirty="0" err="1">
                <a:latin typeface="Muli" pitchFamily="2" charset="77"/>
              </a:rPr>
              <a:t>er</a:t>
            </a:r>
            <a:r>
              <a:rPr lang="en-GB" sz="800" dirty="0">
                <a:latin typeface="Muli" pitchFamily="2" charset="77"/>
              </a:rPr>
              <a:t>’ to words ending in ‘e’ with a consonant before it. </a:t>
            </a:r>
          </a:p>
          <a:p>
            <a:pPr marL="514350" indent="-514350">
              <a:buFont typeface="+mj-lt"/>
              <a:buAutoNum type="arabicPeriod"/>
            </a:pPr>
            <a:r>
              <a:rPr lang="en-GB" sz="800" dirty="0">
                <a:latin typeface="Muli" pitchFamily="2" charset="77"/>
              </a:rPr>
              <a:t> Adding ‘-</a:t>
            </a:r>
            <a:r>
              <a:rPr lang="en-GB" sz="800" dirty="0" err="1">
                <a:latin typeface="Muli" pitchFamily="2" charset="77"/>
              </a:rPr>
              <a:t>ing</a:t>
            </a:r>
            <a:r>
              <a:rPr lang="en-GB" sz="800" dirty="0">
                <a:latin typeface="Muli" pitchFamily="2" charset="77"/>
              </a:rPr>
              <a:t>’ to words of one syllable.  The last letter is doubled to keep the short vowel sound. </a:t>
            </a:r>
          </a:p>
          <a:p>
            <a:pPr marL="514350" indent="-514350">
              <a:buFont typeface="+mj-lt"/>
              <a:buAutoNum type="arabicPeriod"/>
            </a:pPr>
            <a:r>
              <a:rPr lang="en-GB" sz="800" dirty="0">
                <a:latin typeface="Muli" pitchFamily="2" charset="77"/>
              </a:rPr>
              <a:t>Adding ‘–ed'’ to words of one syllable.  The last letter is doubled to keep the short vowel sound. </a:t>
            </a:r>
          </a:p>
          <a:p>
            <a:pPr marL="514350" indent="-514350">
              <a:buFont typeface="+mj-lt"/>
              <a:buAutoNum type="arabicPeriod"/>
            </a:pPr>
            <a:r>
              <a:rPr lang="en-GB" sz="800" dirty="0">
                <a:latin typeface="Muli" pitchFamily="2" charset="77"/>
              </a:rPr>
              <a:t>The ‘or’ sound spelled ’a’ before </a:t>
            </a:r>
            <a:r>
              <a:rPr lang="en-GB" sz="800" dirty="0" err="1">
                <a:latin typeface="Muli" pitchFamily="2" charset="77"/>
              </a:rPr>
              <a:t>ll</a:t>
            </a:r>
            <a:r>
              <a:rPr lang="en-GB" sz="800" dirty="0">
                <a:latin typeface="Muli" pitchFamily="2" charset="77"/>
              </a:rPr>
              <a:t> and </a:t>
            </a:r>
            <a:r>
              <a:rPr lang="en-GB" sz="800" dirty="0" err="1">
                <a:latin typeface="Muli" pitchFamily="2" charset="77"/>
              </a:rPr>
              <a:t>ll</a:t>
            </a:r>
            <a:endParaRPr lang="en-GB" sz="800" dirty="0">
              <a:latin typeface="Muli" pitchFamily="2" charset="77"/>
            </a:endParaRPr>
          </a:p>
          <a:p>
            <a:pPr marL="514350" indent="-514350">
              <a:buFont typeface="+mj-lt"/>
              <a:buAutoNum type="arabicPeriod"/>
            </a:pPr>
            <a:r>
              <a:rPr lang="en-GB" sz="800" dirty="0">
                <a:latin typeface="Muli" pitchFamily="2" charset="77"/>
              </a:rPr>
              <a:t>The short vowel sound ‘o.’</a:t>
            </a:r>
          </a:p>
          <a:p>
            <a:pPr marL="514350" indent="-514350">
              <a:buFont typeface="+mj-lt"/>
              <a:buAutoNum type="arabicPeriod"/>
            </a:pPr>
            <a:r>
              <a:rPr lang="en-GB" sz="800" dirty="0">
                <a:latin typeface="Muli" pitchFamily="2" charset="77"/>
              </a:rPr>
              <a:t>Challenge Words</a:t>
            </a:r>
          </a:p>
          <a:p>
            <a:pPr marL="514350" indent="-514350">
              <a:buFont typeface="+mj-lt"/>
              <a:buAutoNum type="arabicPeriod"/>
            </a:pPr>
            <a:r>
              <a:rPr lang="en-GB" sz="800" dirty="0">
                <a:latin typeface="Muli" pitchFamily="2" charset="77"/>
              </a:rPr>
              <a:t> The /</a:t>
            </a:r>
            <a:r>
              <a:rPr lang="en-GB" sz="800" dirty="0" err="1">
                <a:latin typeface="Muli" pitchFamily="2" charset="77"/>
              </a:rPr>
              <a:t>ee</a:t>
            </a:r>
            <a:r>
              <a:rPr lang="en-GB" sz="800" dirty="0">
                <a:latin typeface="Muli" pitchFamily="2" charset="77"/>
              </a:rPr>
              <a:t>/ sound spelled ‘–</a:t>
            </a:r>
            <a:r>
              <a:rPr lang="en-GB" sz="800" dirty="0" err="1">
                <a:latin typeface="Muli" pitchFamily="2" charset="77"/>
              </a:rPr>
              <a:t>ey</a:t>
            </a:r>
            <a:r>
              <a:rPr lang="en-GB" sz="800" dirty="0">
                <a:latin typeface="Muli" pitchFamily="2" charset="77"/>
              </a:rPr>
              <a:t>’ </a:t>
            </a:r>
          </a:p>
          <a:p>
            <a:pPr marL="514350" indent="-514350">
              <a:buFont typeface="+mj-lt"/>
              <a:buAutoNum type="arabicPeriod"/>
            </a:pPr>
            <a:r>
              <a:rPr lang="en-GB" sz="800" dirty="0">
                <a:latin typeface="Muli" pitchFamily="2" charset="77"/>
              </a:rPr>
              <a:t>Words with the spelling ‘a’ after w and qu. </a:t>
            </a:r>
          </a:p>
          <a:p>
            <a:pPr marL="514350" indent="-514350">
              <a:buFont typeface="+mj-lt"/>
              <a:buAutoNum type="arabicPeriod"/>
            </a:pPr>
            <a:r>
              <a:rPr lang="en-GB" sz="800" dirty="0">
                <a:latin typeface="Muli" pitchFamily="2" charset="77"/>
              </a:rPr>
              <a:t> The /</a:t>
            </a:r>
            <a:r>
              <a:rPr lang="en-GB" sz="800" dirty="0" err="1">
                <a:latin typeface="Muli" pitchFamily="2" charset="77"/>
              </a:rPr>
              <a:t>er</a:t>
            </a:r>
            <a:r>
              <a:rPr lang="en-GB" sz="800" dirty="0">
                <a:latin typeface="Muli" pitchFamily="2" charset="77"/>
              </a:rPr>
              <a:t>/ sound spelled with o or ar. </a:t>
            </a:r>
          </a:p>
          <a:p>
            <a:pPr marL="514350" indent="-514350">
              <a:buFont typeface="+mj-lt"/>
              <a:buAutoNum type="arabicPeriod"/>
            </a:pPr>
            <a:r>
              <a:rPr lang="en-GB" sz="800" dirty="0">
                <a:latin typeface="Muli" pitchFamily="2" charset="77"/>
              </a:rPr>
              <a:t>The /z/ sound spelled s.</a:t>
            </a:r>
          </a:p>
          <a:p>
            <a:pPr marL="514350" indent="-514350">
              <a:buFont typeface="+mj-lt"/>
              <a:buAutoNum type="arabicPeriod"/>
            </a:pPr>
            <a:r>
              <a:rPr lang="en-GB" sz="800" dirty="0">
                <a:latin typeface="Muli" pitchFamily="2" charset="77"/>
              </a:rPr>
              <a:t> The suffixes ‘-</a:t>
            </a:r>
            <a:r>
              <a:rPr lang="en-GB" sz="800" dirty="0" err="1">
                <a:latin typeface="Muli" pitchFamily="2" charset="77"/>
              </a:rPr>
              <a:t>ment</a:t>
            </a:r>
            <a:r>
              <a:rPr lang="en-GB" sz="800" dirty="0">
                <a:latin typeface="Muli" pitchFamily="2" charset="77"/>
              </a:rPr>
              <a:t>’ and ‘-ness’</a:t>
            </a:r>
          </a:p>
          <a:p>
            <a:pPr marL="514350" indent="-514350">
              <a:buFont typeface="+mj-lt"/>
              <a:buAutoNum type="arabicPeriod"/>
            </a:pPr>
            <a:r>
              <a:rPr lang="en-GB" sz="800" dirty="0">
                <a:latin typeface="Muli" pitchFamily="2" charset="77"/>
              </a:rPr>
              <a:t> The suffixes ‘-</a:t>
            </a:r>
            <a:r>
              <a:rPr lang="en-GB" sz="800" dirty="0" err="1">
                <a:latin typeface="Muli" pitchFamily="2" charset="77"/>
              </a:rPr>
              <a:t>ful</a:t>
            </a:r>
            <a:r>
              <a:rPr lang="en-GB" sz="800" dirty="0">
                <a:latin typeface="Muli" pitchFamily="2" charset="77"/>
              </a:rPr>
              <a:t>’ and ‘-less’  If a suffix starts with a consonant letter.  It is added straight onto most root words. </a:t>
            </a:r>
          </a:p>
          <a:p>
            <a:pPr marL="514350" indent="-514350">
              <a:buFont typeface="+mj-lt"/>
              <a:buAutoNum type="arabicPeriod"/>
            </a:pPr>
            <a:r>
              <a:rPr lang="en-GB" sz="800" dirty="0">
                <a:latin typeface="Muli" pitchFamily="2" charset="77"/>
              </a:rPr>
              <a:t>These words are homophones or near homophones.  They have the same pronunciation but different spellings and/or meanings</a:t>
            </a:r>
          </a:p>
          <a:p>
            <a:pPr marL="514350" indent="-514350">
              <a:buFont typeface="+mj-lt"/>
              <a:buAutoNum type="arabicPeriod"/>
            </a:pPr>
            <a:r>
              <a:rPr lang="en-GB" sz="800" dirty="0">
                <a:latin typeface="Muli" pitchFamily="2" charset="77"/>
              </a:rPr>
              <a:t>These words are homophones or near homophones.  They have the same pronunciation but different spellings and/or meanings. </a:t>
            </a:r>
          </a:p>
          <a:p>
            <a:pPr marL="514350" indent="-514350">
              <a:buFont typeface="+mj-lt"/>
              <a:buAutoNum type="arabicPeriod"/>
            </a:pPr>
            <a:r>
              <a:rPr lang="en-GB" sz="800" dirty="0">
                <a:latin typeface="Muli" pitchFamily="2" charset="77"/>
              </a:rPr>
              <a:t>Words ending in ‘-</a:t>
            </a:r>
            <a:r>
              <a:rPr lang="en-GB" sz="800" dirty="0" err="1">
                <a:latin typeface="Muli" pitchFamily="2" charset="77"/>
              </a:rPr>
              <a:t>tion</a:t>
            </a:r>
            <a:r>
              <a:rPr lang="en-GB" sz="800" dirty="0">
                <a:latin typeface="Muli" pitchFamily="2" charset="77"/>
              </a:rPr>
              <a:t>.’</a:t>
            </a:r>
          </a:p>
          <a:p>
            <a:pPr marL="514350" indent="-514350">
              <a:buFont typeface="+mj-lt"/>
              <a:buAutoNum type="arabicPeriod"/>
            </a:pPr>
            <a:r>
              <a:rPr lang="en-GB" sz="800" dirty="0">
                <a:latin typeface="Muli" pitchFamily="2" charset="77"/>
              </a:rPr>
              <a:t>Contractions – the apostrophe shows where a letter or letters would be if the words were written in full.</a:t>
            </a:r>
          </a:p>
          <a:p>
            <a:pPr marL="514350" indent="-514350">
              <a:buFont typeface="+mj-lt"/>
              <a:buAutoNum type="arabicPeriod"/>
            </a:pPr>
            <a:r>
              <a:rPr lang="en-GB" sz="800" dirty="0">
                <a:latin typeface="Muli" pitchFamily="2" charset="77"/>
              </a:rPr>
              <a:t>The possessive apostrophe (singular)</a:t>
            </a:r>
          </a:p>
          <a:p>
            <a:pPr marL="514350" indent="-514350">
              <a:buFont typeface="+mj-lt"/>
              <a:buAutoNum type="arabicPeriod"/>
            </a:pPr>
            <a:r>
              <a:rPr lang="en-GB" sz="800" dirty="0">
                <a:latin typeface="Muli" pitchFamily="2" charset="77"/>
              </a:rPr>
              <a:t>Challenge Words</a:t>
            </a:r>
          </a:p>
        </p:txBody>
      </p:sp>
    </p:spTree>
    <p:extLst>
      <p:ext uri="{BB962C8B-B14F-4D97-AF65-F5344CB8AC3E}">
        <p14:creationId xmlns:p14="http://schemas.microsoft.com/office/powerpoint/2010/main" val="327406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365125"/>
            <a:ext cx="9013866" cy="1325563"/>
          </a:xfrm>
        </p:spPr>
        <p:txBody>
          <a:bodyPr>
            <a:normAutofit/>
          </a:bodyPr>
          <a:lstStyle/>
          <a:p>
            <a:r>
              <a:rPr lang="en-GB" sz="3600" dirty="0"/>
              <a:t>Stage 2 </a:t>
            </a:r>
            <a:r>
              <a:rPr lang="mr-IN" sz="3600" dirty="0"/>
              <a:t>–</a:t>
            </a:r>
            <a:r>
              <a:rPr lang="en-GB" sz="3600" dirty="0"/>
              <a:t> Common Exception Words.</a:t>
            </a:r>
          </a:p>
        </p:txBody>
      </p:sp>
      <p:sp>
        <p:nvSpPr>
          <p:cNvPr id="3" name="Content Placeholder 2"/>
          <p:cNvSpPr>
            <a:spLocks noGrp="1"/>
          </p:cNvSpPr>
          <p:nvPr>
            <p:ph idx="1"/>
          </p:nvPr>
        </p:nvSpPr>
        <p:spPr>
          <a:xfrm>
            <a:off x="838200" y="1297215"/>
            <a:ext cx="10515600" cy="786946"/>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400" dirty="0">
                <a:latin typeface="Muli" pitchFamily="2" charset="77"/>
              </a:rPr>
              <a:t>These words can be used to supplement the weekly lists. Some words are pronounced differently with different accents to edit as required. Some are also included in weekly lists. We recommend that these words be practised through the year alongside spelling pattern words. </a:t>
            </a:r>
          </a:p>
        </p:txBody>
      </p:sp>
      <p:graphicFrame>
        <p:nvGraphicFramePr>
          <p:cNvPr id="4" name="Table 3"/>
          <p:cNvGraphicFramePr>
            <a:graphicFrameLocks noGrp="1"/>
          </p:cNvGraphicFramePr>
          <p:nvPr>
            <p:extLst>
              <p:ext uri="{D42A27DB-BD31-4B8C-83A1-F6EECF244321}">
                <p14:modId xmlns:p14="http://schemas.microsoft.com/office/powerpoint/2010/main" val="2644429543"/>
              </p:ext>
            </p:extLst>
          </p:nvPr>
        </p:nvGraphicFramePr>
        <p:xfrm>
          <a:off x="723900" y="2084161"/>
          <a:ext cx="10744200" cy="4515940"/>
        </p:xfrm>
        <a:graphic>
          <a:graphicData uri="http://schemas.openxmlformats.org/drawingml/2006/table">
            <a:tbl>
              <a:tblPr>
                <a:tableStyleId>{93296810-A885-4BE3-A3E7-6D5BEEA58F35}</a:tableStyleId>
              </a:tblPr>
              <a:tblGrid>
                <a:gridCol w="2148840">
                  <a:extLst>
                    <a:ext uri="{9D8B030D-6E8A-4147-A177-3AD203B41FA5}">
                      <a16:colId xmlns:a16="http://schemas.microsoft.com/office/drawing/2014/main" val="20000"/>
                    </a:ext>
                  </a:extLst>
                </a:gridCol>
                <a:gridCol w="2148840">
                  <a:extLst>
                    <a:ext uri="{9D8B030D-6E8A-4147-A177-3AD203B41FA5}">
                      <a16:colId xmlns:a16="http://schemas.microsoft.com/office/drawing/2014/main" val="20001"/>
                    </a:ext>
                  </a:extLst>
                </a:gridCol>
                <a:gridCol w="2148840">
                  <a:extLst>
                    <a:ext uri="{9D8B030D-6E8A-4147-A177-3AD203B41FA5}">
                      <a16:colId xmlns:a16="http://schemas.microsoft.com/office/drawing/2014/main" val="20002"/>
                    </a:ext>
                  </a:extLst>
                </a:gridCol>
                <a:gridCol w="2148840">
                  <a:extLst>
                    <a:ext uri="{9D8B030D-6E8A-4147-A177-3AD203B41FA5}">
                      <a16:colId xmlns:a16="http://schemas.microsoft.com/office/drawing/2014/main" val="20003"/>
                    </a:ext>
                  </a:extLst>
                </a:gridCol>
                <a:gridCol w="2148840">
                  <a:extLst>
                    <a:ext uri="{9D8B030D-6E8A-4147-A177-3AD203B41FA5}">
                      <a16:colId xmlns:a16="http://schemas.microsoft.com/office/drawing/2014/main" val="20004"/>
                    </a:ext>
                  </a:extLst>
                </a:gridCol>
              </a:tblGrid>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door</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floor </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poor </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because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find</a:t>
                      </a:r>
                    </a:p>
                  </a:txBody>
                  <a:tcPr marL="68580" marR="68580" marT="0" marB="0"/>
                </a:tc>
                <a:extLst>
                  <a:ext uri="{0D108BD9-81ED-4DB2-BD59-A6C34878D82A}">
                    <a16:rowId xmlns:a16="http://schemas.microsoft.com/office/drawing/2014/main" val="10000"/>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kind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mind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behind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child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children</a:t>
                      </a:r>
                    </a:p>
                  </a:txBody>
                  <a:tcPr marL="68580" marR="68580" marT="0" marB="0"/>
                </a:tc>
                <a:extLst>
                  <a:ext uri="{0D108BD9-81ED-4DB2-BD59-A6C34878D82A}">
                    <a16:rowId xmlns:a16="http://schemas.microsoft.com/office/drawing/2014/main" val="10001"/>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wild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climb</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most</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only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both</a:t>
                      </a:r>
                    </a:p>
                  </a:txBody>
                  <a:tcPr marL="68580" marR="68580" marT="0" marB="0"/>
                </a:tc>
                <a:extLst>
                  <a:ext uri="{0D108BD9-81ED-4DB2-BD59-A6C34878D82A}">
                    <a16:rowId xmlns:a16="http://schemas.microsoft.com/office/drawing/2014/main" val="10002"/>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old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cold </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gold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hold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told</a:t>
                      </a:r>
                    </a:p>
                  </a:txBody>
                  <a:tcPr marL="68580" marR="68580" marT="0" marB="0"/>
                </a:tc>
                <a:extLst>
                  <a:ext uri="{0D108BD9-81ED-4DB2-BD59-A6C34878D82A}">
                    <a16:rowId xmlns:a16="http://schemas.microsoft.com/office/drawing/2014/main" val="10003"/>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every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everybody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even</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great</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break</a:t>
                      </a:r>
                    </a:p>
                  </a:txBody>
                  <a:tcPr marL="68580" marR="68580" marT="0" marB="0"/>
                </a:tc>
                <a:extLst>
                  <a:ext uri="{0D108BD9-81ED-4DB2-BD59-A6C34878D82A}">
                    <a16:rowId xmlns:a16="http://schemas.microsoft.com/office/drawing/2014/main" val="10004"/>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steak</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pretty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beautiful </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after</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fast</a:t>
                      </a:r>
                    </a:p>
                  </a:txBody>
                  <a:tcPr marL="68580" marR="68580" marT="0" marB="0"/>
                </a:tc>
                <a:extLst>
                  <a:ext uri="{0D108BD9-81ED-4DB2-BD59-A6C34878D82A}">
                    <a16:rowId xmlns:a16="http://schemas.microsoft.com/office/drawing/2014/main" val="10005"/>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last</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past</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father</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class</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grass</a:t>
                      </a:r>
                    </a:p>
                  </a:txBody>
                  <a:tcPr marL="68580" marR="68580" marT="0" marB="0"/>
                </a:tc>
                <a:extLst>
                  <a:ext uri="{0D108BD9-81ED-4DB2-BD59-A6C34878D82A}">
                    <a16:rowId xmlns:a16="http://schemas.microsoft.com/office/drawing/2014/main" val="10006"/>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pass</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plant</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path</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bath</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hour</a:t>
                      </a:r>
                    </a:p>
                  </a:txBody>
                  <a:tcPr marL="68580" marR="68580" marT="0" marB="0"/>
                </a:tc>
                <a:extLst>
                  <a:ext uri="{0D108BD9-81ED-4DB2-BD59-A6C34878D82A}">
                    <a16:rowId xmlns:a16="http://schemas.microsoft.com/office/drawing/2014/main" val="10007"/>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move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prove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improve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sure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sugar</a:t>
                      </a:r>
                    </a:p>
                  </a:txBody>
                  <a:tcPr marL="68580" marR="68580" marT="0" marB="0"/>
                </a:tc>
                <a:extLst>
                  <a:ext uri="{0D108BD9-81ED-4DB2-BD59-A6C34878D82A}">
                    <a16:rowId xmlns:a16="http://schemas.microsoft.com/office/drawing/2014/main" val="10008"/>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eye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could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should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would</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who</a:t>
                      </a:r>
                    </a:p>
                  </a:txBody>
                  <a:tcPr marL="68580" marR="68580" marT="0" marB="0"/>
                </a:tc>
                <a:extLst>
                  <a:ext uri="{0D108BD9-81ED-4DB2-BD59-A6C34878D82A}">
                    <a16:rowId xmlns:a16="http://schemas.microsoft.com/office/drawing/2014/main" val="995599511"/>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whole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any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many</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clothes</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busy</a:t>
                      </a:r>
                    </a:p>
                  </a:txBody>
                  <a:tcPr marL="68580" marR="68580" marT="0" marB="0"/>
                </a:tc>
                <a:extLst>
                  <a:ext uri="{0D108BD9-81ED-4DB2-BD59-A6C34878D82A}">
                    <a16:rowId xmlns:a16="http://schemas.microsoft.com/office/drawing/2014/main" val="2192517122"/>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people</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water</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again</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half</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money</a:t>
                      </a:r>
                    </a:p>
                  </a:txBody>
                  <a:tcPr marL="68580" marR="68580" marT="0" marB="0"/>
                </a:tc>
                <a:extLst>
                  <a:ext uri="{0D108BD9-81ED-4DB2-BD59-A6C34878D82A}">
                    <a16:rowId xmlns:a16="http://schemas.microsoft.com/office/drawing/2014/main" val="3203121518"/>
                  </a:ext>
                </a:extLst>
              </a:tr>
              <a:tr h="347380">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Mr</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Mrs</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parents</a:t>
                      </a:r>
                    </a:p>
                  </a:txBody>
                  <a:tcPr marL="68580" marR="68580" marT="0" marB="0"/>
                </a:tc>
                <a:tc>
                  <a:txBody>
                    <a:bodyPr/>
                    <a:lstStyle/>
                    <a:p>
                      <a:pPr marL="0" marR="0">
                        <a:lnSpc>
                          <a:spcPct val="120000"/>
                        </a:lnSpc>
                        <a:spcBef>
                          <a:spcPts val="0"/>
                        </a:spcBef>
                        <a:spcAft>
                          <a:spcPts val="1000"/>
                        </a:spcAft>
                      </a:pPr>
                      <a:r>
                        <a:rPr lang="en-GB" sz="1400" b="0" i="0" dirty="0">
                          <a:effectLst/>
                          <a:latin typeface="OpenDyslexicAlta" pitchFamily="2" charset="77"/>
                          <a:ea typeface="OpenDyslexic" charset="0"/>
                          <a:cs typeface="OpenDyslexic" charset="0"/>
                        </a:rPr>
                        <a:t>Christmas</a:t>
                      </a:r>
                    </a:p>
                  </a:txBody>
                  <a:tcPr marL="68580" marR="68580" marT="0" marB="0"/>
                </a:tc>
                <a:tc>
                  <a:txBody>
                    <a:bodyPr/>
                    <a:lstStyle/>
                    <a:p>
                      <a:pPr marL="0" marR="0">
                        <a:lnSpc>
                          <a:spcPct val="120000"/>
                        </a:lnSpc>
                        <a:spcBef>
                          <a:spcPts val="0"/>
                        </a:spcBef>
                        <a:spcAft>
                          <a:spcPts val="1000"/>
                        </a:spcAft>
                      </a:pPr>
                      <a:endParaRPr lang="en-GB" sz="1400" b="0" i="0" dirty="0">
                        <a:effectLst/>
                        <a:latin typeface="OpenDyslexicAlta" pitchFamily="2" charset="77"/>
                        <a:ea typeface="OpenDyslexic" charset="0"/>
                        <a:cs typeface="OpenDyslexic" charset="0"/>
                      </a:endParaRPr>
                    </a:p>
                  </a:txBody>
                  <a:tcPr marL="68580" marR="68580" marT="0" marB="0"/>
                </a:tc>
                <a:extLst>
                  <a:ext uri="{0D108BD9-81ED-4DB2-BD59-A6C34878D82A}">
                    <a16:rowId xmlns:a16="http://schemas.microsoft.com/office/drawing/2014/main" val="1500692325"/>
                  </a:ext>
                </a:extLst>
              </a:tr>
            </a:tbl>
          </a:graphicData>
        </a:graphic>
      </p:graphicFrame>
    </p:spTree>
    <p:extLst>
      <p:ext uri="{BB962C8B-B14F-4D97-AF65-F5344CB8AC3E}">
        <p14:creationId xmlns:p14="http://schemas.microsoft.com/office/powerpoint/2010/main" val="2419446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elling Shed" id="{C4F81C86-5779-0E48-81E5-305447788964}" vid="{2F96E78E-4C51-8449-B2C6-B9B70AAE1C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16732</TotalTime>
  <Words>643</Words>
  <Application>Microsoft Office PowerPoint</Application>
  <PresentationFormat>Widescreen</PresentationFormat>
  <Paragraphs>104</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OpenDyslexicAlta</vt:lpstr>
      <vt:lpstr>Mangal</vt:lpstr>
      <vt:lpstr>Arial</vt:lpstr>
      <vt:lpstr>Muli</vt:lpstr>
      <vt:lpstr>OpenDyslexic</vt:lpstr>
      <vt:lpstr>Office Theme</vt:lpstr>
      <vt:lpstr>Spelling lists – Stage 2</vt:lpstr>
      <vt:lpstr>Stage 2 – Common Exception Words.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Spelling Shed 🐝</dc:title>
  <dc:creator>Rob Smith</dc:creator>
  <cp:lastModifiedBy>Emma Aldridge</cp:lastModifiedBy>
  <cp:revision>356</cp:revision>
  <cp:lastPrinted>2019-04-15T12:15:01Z</cp:lastPrinted>
  <dcterms:created xsi:type="dcterms:W3CDTF">2018-08-06T08:16:18Z</dcterms:created>
  <dcterms:modified xsi:type="dcterms:W3CDTF">2020-02-28T10:43:40Z</dcterms:modified>
</cp:coreProperties>
</file>