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310" r:id="rId3"/>
    <p:sldId id="257" r:id="rId4"/>
    <p:sldId id="302" r:id="rId5"/>
    <p:sldId id="304" r:id="rId6"/>
    <p:sldId id="296" r:id="rId7"/>
    <p:sldId id="305" r:id="rId8"/>
    <p:sldId id="303" r:id="rId9"/>
    <p:sldId id="307" r:id="rId10"/>
    <p:sldId id="309" r:id="rId11"/>
    <p:sldId id="292" r:id="rId12"/>
    <p:sldId id="294" r:id="rId13"/>
    <p:sldId id="301" r:id="rId14"/>
  </p:sldIdLst>
  <p:sldSz cx="12192000" cy="6858000"/>
  <p:notesSz cx="6858000" cy="9144000"/>
  <p:embeddedFontLst>
    <p:embeddedFont>
      <p:font typeface="Lato" panose="020F0502020204030203" pitchFamily="34" charset="0"/>
      <p:regular r:id="rId16"/>
      <p:bold r:id="rId17"/>
      <p:italic r:id="rId18"/>
      <p:boldItalic r:id="rId19"/>
    </p:embeddedFont>
    <p:embeddedFont>
      <p:font typeface="Open Sans Light" panose="020B0306030504020204" pitchFamily="34" charset="0"/>
      <p:regular r:id="rId20"/>
      <p: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League Spartan" panose="00000800000000000000" pitchFamily="50" charset="0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ydia Stober" initials="LS" lastIdx="20" clrIdx="0">
    <p:extLst/>
  </p:cmAuthor>
  <p:cmAuthor id="2" name="Jenny Fox" initials="JF" lastIdx="1" clrIdx="1">
    <p:extLst/>
  </p:cmAuthor>
  <p:cmAuthor id="3" name="Karen" initials="KS" lastIdx="12" clrIdx="2"/>
  <p:cmAuthor id="4" name="Jenny Barksfield" initials="JB" lastIdx="30" clrIdx="3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5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727" autoAdjust="0"/>
  </p:normalViewPr>
  <p:slideViewPr>
    <p:cSldViewPr snapToGrid="0">
      <p:cViewPr varScale="1">
        <p:scale>
          <a:sx n="82" d="100"/>
          <a:sy n="82" d="100"/>
        </p:scale>
        <p:origin x="72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9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E1932-742D-457A-869C-1BE611B4A0C2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2516-575D-4DD2-91D6-2E2C8314B2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681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92516-575D-4DD2-91D6-2E2C8314B2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70376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542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87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923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>
                <a:solidFill>
                  <a:prstClr val="black"/>
                </a:solidFill>
              </a:rPr>
              <a:pPr/>
              <a:t>4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19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807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92516-575D-4DD2-91D6-2E2C8314B2BA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1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992516-575D-4DD2-91D6-2E2C8314B2BA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60826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63BE87-B34F-4E72-B6F5-93D68A336245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276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8F573-8C93-4A9A-9538-A61895E62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F0E9-AFA7-4903-930C-1F0994001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BE9D7-2402-40DF-AFC2-0E9206248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956416-B6D3-4C41-88D4-FFD810AED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699157-97DE-45E5-B48B-8BAA69B75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709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E1F2B2-41E8-4517-9B19-3828F26DA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504B62-5B0F-47F1-A76C-5580C3585B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875804-B915-4955-B7FA-EE2BC1976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A42E3-4289-4486-A681-83799500C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15E47-BD93-4489-B7E4-E0BF8985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6718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9AE75E-2512-4165-A98B-B796C98E0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09C72D-E8BA-4E09-ADAC-C006C7A721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FA17CA-61F0-4718-8878-174BB17A2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72597-676E-4768-AB58-E3E512BE1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4DBDB-0E6B-4B60-8A37-31452427C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2703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131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>
                <a:solidFill>
                  <a:prstClr val="white"/>
                </a:solidFill>
              </a:rPr>
              <a:pPr/>
              <a:t>‹#›</a:t>
            </a:fld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448199" y="980303"/>
            <a:ext cx="1854200" cy="2833688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2817813" y="1152525"/>
            <a:ext cx="1828800" cy="182880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885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870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38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4139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0628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>
                <a:solidFill>
                  <a:prstClr val="black"/>
                </a:solidFill>
              </a:rPr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>
                <a:solidFill>
                  <a:prstClr val="black"/>
                </a:solidFill>
              </a:rPr>
              <a:pPr/>
              <a:t>‹#›</a:t>
            </a:fld>
            <a:endParaRPr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533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13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63254-308C-47E0-B9EE-5FDC43126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3442B-515D-4B57-9599-3EC25295B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026BF-802D-494F-8DCD-5C26E7718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3D3C8-845F-4F1B-928B-36AD3664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3EC334-D12A-499E-B38A-AC4712713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9131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80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4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>
                <a:solidFill>
                  <a:prstClr val="black"/>
                </a:solidFill>
              </a:rPr>
              <a:pPr/>
              <a:t>12/05/2020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834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F3DD30-2208-4ED9-BAED-E2FC3B3BA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5918E2-8284-4BF8-AD95-12BCBAE5DD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C0653-E6E8-45D0-9D2E-A033D75F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54A1B-975C-4403-B1EA-AA3A044A1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269AA-E7BD-4A77-A810-1C315C49B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17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4598-5E49-4620-9C40-7632C4E0D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B10E0-E69E-41E1-A899-3E800889DD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3E724-7906-4B56-88FF-9955566C43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DD2CE5-6524-4331-B684-E62926FF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16D37-5353-4B3A-8E87-92A31D28B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2A7587-AB3F-481A-BBAF-6C1FA9955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20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E9691-FF30-4E8A-BFA5-0BA1B2BBF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544E03-8198-47B7-8C32-441360C44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6304B4-6B91-4DD9-A9A9-DF51D7B9B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69B5EE-AAA1-4DBC-A0CF-0B62503681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4ADABD-28DD-4079-81C8-9C66C19A10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AC877-BF13-4DEE-90E4-84CE57FB9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6A9EB45-E746-4F4F-A714-12D45514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81E392-3745-4EAC-940B-9D88098DC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6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52367-3A30-4458-8048-1697502EB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DE838E-2866-4EE4-8465-F0B5C1328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1F9CF1-562B-4AC3-9E93-1104B0E7E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0E22ED-16B2-4B97-AD90-C77BF3BE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73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51E23E-5A79-465B-968D-C10778853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9892F9-515E-41EB-B032-1E4FFC028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D93AEF-ACF3-4289-A8F6-F98BD90F9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7896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8BA2D-D493-490A-9EAB-705830D9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57FE-2ACA-4237-BBC5-CCE30DBD1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3B4C4D-161C-4E25-9095-AD22C8C8F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4DF860-AF0E-49A9-8877-DA240A26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3EED33-2A1D-4E5C-BBDF-8589332DA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6114DF-4F40-458C-84C3-C6CAD0476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605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5843A-1F98-404C-BFF9-06BD01861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A69CBB6-9351-4C66-9702-665C48CD5B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61302C-D58C-4A21-8CC9-87390CB45A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246D7-E9CC-4D23-AC46-4810A429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3AF6AA-F00B-47C1-AFDE-D31F0A68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01A20-4DEF-4F50-AF42-689A473F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52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C5D455-FE9E-4F9B-9030-91F657A71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1AB685-F3C5-480B-8622-A01308D66F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56B039-87BE-4AA5-9C9D-FD2E50ACF6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99E75-81C9-4AC7-B164-D43FF1352217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45663-6921-46D4-8DB6-A99C94C34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E6B12-023D-4141-9802-2E6DA2984C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2189B-FB13-4C2E-8A42-DED40237009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0512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>
                <a:solidFill>
                  <a:prstClr val="white"/>
                </a:solidFill>
              </a:rPr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9303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pshe-association.org.uk/guide-parents-and-carers-educating-children-home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5724643-1201-4A63-88CB-5F4BA64AB919}"/>
              </a:ext>
            </a:extLst>
          </p:cNvPr>
          <p:cNvSpPr txBox="1"/>
          <p:nvPr/>
        </p:nvSpPr>
        <p:spPr>
          <a:xfrm>
            <a:off x="-561271" y="656568"/>
            <a:ext cx="97192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KS2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Influences and decisions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BC5E82-1D17-4519-AACD-B4278CC5C452}"/>
              </a:ext>
            </a:extLst>
          </p:cNvPr>
          <p:cNvSpPr txBox="1"/>
          <p:nvPr/>
        </p:nvSpPr>
        <p:spPr>
          <a:xfrm>
            <a:off x="160015" y="5664135"/>
            <a:ext cx="33917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Play this slideshow from beginning</a:t>
            </a:r>
            <a:endParaRPr kumimoji="0" lang="en-GB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EFEE2E-C238-4ED7-9BE0-6DA72873A2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621" t="-1" r="2490" b="822"/>
          <a:stretch/>
        </p:blipFill>
        <p:spPr>
          <a:xfrm>
            <a:off x="3488734" y="5701966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938A661-CBFE-457D-BAFD-7F6D4CF5132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" t="1312" r="50968" b="-1568"/>
          <a:stretch/>
        </p:blipFill>
        <p:spPr>
          <a:xfrm rot="20700138">
            <a:off x="3645415" y="5640294"/>
            <a:ext cx="796930" cy="828395"/>
          </a:xfrm>
          <a:prstGeom prst="rect">
            <a:avLst/>
          </a:prstGeom>
        </p:spPr>
      </p:pic>
      <p:pic>
        <p:nvPicPr>
          <p:cNvPr id="8" name="Picture 7">
            <a:hlinkClick r:id="rId5"/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3860" y="3257651"/>
            <a:ext cx="2908957" cy="1946783"/>
          </a:xfrm>
          <a:prstGeom prst="rect">
            <a:avLst/>
          </a:prstGeom>
        </p:spPr>
      </p:pic>
      <p:sp>
        <p:nvSpPr>
          <p:cNvPr id="11" name="Cloud Callout 10"/>
          <p:cNvSpPr/>
          <p:nvPr/>
        </p:nvSpPr>
        <p:spPr>
          <a:xfrm>
            <a:off x="8470024" y="179142"/>
            <a:ext cx="3639313" cy="2101108"/>
          </a:xfrm>
          <a:prstGeom prst="cloudCallout">
            <a:avLst>
              <a:gd name="adj1" fmla="val -32660"/>
              <a:gd name="adj2" fmla="val 87148"/>
            </a:avLst>
          </a:prstGeom>
          <a:solidFill>
            <a:srgbClr val="9551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start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818909" y="5634365"/>
            <a:ext cx="4971548" cy="923330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/>
                <a:ea typeface="+mn-ea"/>
                <a:cs typeface="+mn-cs"/>
              </a:rPr>
              <a:t>Remember!  You can use your own paper to do the activities on, or type on the worksheets. You don’t have to print them off.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pic>
        <p:nvPicPr>
          <p:cNvPr id="1026" name="Picture 2" descr="Girl, Child, Pencil, Childhood, Ki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1436" y="3757936"/>
            <a:ext cx="32385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" descr="Cartoon, Child, Comic, Comic Character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33" y="2138685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5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ayen\AppData\Local\Microsoft\Windows\INetCache\IE\VIHHI867\20120618-choice[1]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208254"/>
            <a:ext cx="4586069" cy="364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E662C7-FF78-4191-94A3-2AF9AEBB6839}"/>
              </a:ext>
            </a:extLst>
          </p:cNvPr>
          <p:cNvSpPr txBox="1"/>
          <p:nvPr/>
        </p:nvSpPr>
        <p:spPr>
          <a:xfrm>
            <a:off x="197350" y="193731"/>
            <a:ext cx="116050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Remember!  </a:t>
            </a:r>
            <a:endParaRPr lang="en-GB" sz="4400" b="1" dirty="0">
              <a:latin typeface="Lato" panose="020F0502020204030203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DE0D58-341C-461E-9B7E-0360B9E40967}"/>
              </a:ext>
            </a:extLst>
          </p:cNvPr>
          <p:cNvSpPr txBox="1"/>
          <p:nvPr/>
        </p:nvSpPr>
        <p:spPr>
          <a:xfrm>
            <a:off x="429250" y="1083184"/>
            <a:ext cx="11141210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situations,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 influences are stronger than others.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Influences can be positive or helpful in some cases and negative or unhelpful in others.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Lato" panose="020F0502020204030203"/>
              </a:rPr>
              <a:t>We can use different </a:t>
            </a:r>
            <a:r>
              <a:rPr lang="en-GB" sz="2400" dirty="0">
                <a:latin typeface="Lato" panose="020F0502020204030203"/>
              </a:rPr>
              <a:t>strategies in different </a:t>
            </a:r>
            <a:r>
              <a:rPr lang="en-GB" sz="2400" dirty="0" smtClean="0">
                <a:latin typeface="Lato" panose="020F0502020204030203"/>
              </a:rPr>
              <a:t>situations, to </a:t>
            </a:r>
            <a:r>
              <a:rPr lang="en-GB" sz="2400" dirty="0">
                <a:latin typeface="Lato" panose="020F0502020204030203"/>
              </a:rPr>
              <a:t>manage influences </a:t>
            </a:r>
            <a:r>
              <a:rPr lang="en-GB" sz="2400" dirty="0" smtClean="0">
                <a:latin typeface="Lato" panose="020F0502020204030203"/>
              </a:rPr>
              <a:t>that </a:t>
            </a:r>
            <a:r>
              <a:rPr lang="en-GB" sz="2400" dirty="0">
                <a:latin typeface="Lato" panose="020F0502020204030203"/>
              </a:rPr>
              <a:t>might affect our </a:t>
            </a:r>
            <a:r>
              <a:rPr lang="en-GB" sz="2400" dirty="0" smtClean="0">
                <a:latin typeface="Lato" panose="020F0502020204030203"/>
              </a:rPr>
              <a:t>decisions.</a:t>
            </a:r>
            <a:endParaRPr lang="en-GB" sz="2400" b="1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 smtClean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      </a:t>
            </a:r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52642" y="3448278"/>
            <a:ext cx="74676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But it is always a good idea to consider:</a:t>
            </a:r>
          </a:p>
          <a:p>
            <a:pPr lvl="0"/>
            <a:endParaRPr lang="en-GB" sz="12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who or what may be influencing our decisions, 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whether the influence is helpful or unhelpful</a:t>
            </a:r>
          </a:p>
          <a:p>
            <a:pPr marL="914400" lvl="1" indent="-4572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u="sng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why</a:t>
            </a: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they might be </a:t>
            </a:r>
            <a:r>
              <a:rPr lang="en-GB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trying to influence us (e.g</a:t>
            </a: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 because they really want to help </a:t>
            </a:r>
            <a:r>
              <a:rPr lang="en-GB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us</a:t>
            </a: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</a:t>
            </a:r>
            <a:r>
              <a:rPr lang="en-GB" sz="2400" dirty="0" smtClean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 to </a:t>
            </a:r>
            <a:r>
              <a:rPr lang="en-GB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encourage us to spend money on something)</a:t>
            </a:r>
          </a:p>
        </p:txBody>
      </p:sp>
    </p:spTree>
    <p:extLst>
      <p:ext uri="{BB962C8B-B14F-4D97-AF65-F5344CB8AC3E}">
        <p14:creationId xmlns:p14="http://schemas.microsoft.com/office/powerpoint/2010/main" val="266760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FB5CD408-FB0C-4C42-B644-4173639602D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063" y="233533"/>
            <a:ext cx="8878825" cy="132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What have you </a:t>
            </a:r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learned?</a:t>
            </a:r>
            <a:r>
              <a:rPr lang="en-GB" b="1" dirty="0">
                <a:latin typeface="League Spartan" panose="00000800000000000000" pitchFamily="50" charset="0"/>
              </a:rPr>
              <a:t/>
            </a:r>
            <a:br>
              <a:rPr lang="en-GB" b="1" dirty="0">
                <a:latin typeface="League Spartan" panose="00000800000000000000" pitchFamily="50" charset="0"/>
              </a:rPr>
            </a:br>
            <a:endParaRPr lang="en-GB" sz="4400" b="1" dirty="0">
              <a:latin typeface="Lato" panose="020F0502020204030203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6E0CF43-C5FF-43F9-812B-F3F721501D6E}"/>
              </a:ext>
            </a:extLst>
          </p:cNvPr>
          <p:cNvSpPr/>
          <p:nvPr/>
        </p:nvSpPr>
        <p:spPr>
          <a:xfrm>
            <a:off x="401171" y="1719072"/>
            <a:ext cx="9657229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500" dirty="0">
              <a:latin typeface="Lato"/>
            </a:endParaRPr>
          </a:p>
          <a:p>
            <a:endParaRPr lang="en-GB" sz="2500" dirty="0">
              <a:latin typeface="Lato"/>
            </a:endParaRPr>
          </a:p>
          <a:p>
            <a:endParaRPr lang="en-GB" sz="2500" dirty="0"/>
          </a:p>
        </p:txBody>
      </p:sp>
      <p:sp>
        <p:nvSpPr>
          <p:cNvPr id="2" name="TextBox 1"/>
          <p:cNvSpPr txBox="1"/>
          <p:nvPr/>
        </p:nvSpPr>
        <p:spPr>
          <a:xfrm>
            <a:off x="512063" y="1901995"/>
            <a:ext cx="10983606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400" dirty="0">
              <a:latin typeface="Lato" panose="020F0502020204030203"/>
            </a:endParaRPr>
          </a:p>
          <a:p>
            <a:pPr>
              <a:lnSpc>
                <a:spcPts val="3500"/>
              </a:lnSpc>
            </a:pPr>
            <a:r>
              <a:rPr lang="en-GB" sz="2800" dirty="0">
                <a:latin typeface="Lato" panose="020F0502020204030203"/>
              </a:rPr>
              <a:t>Now go back to the list </a:t>
            </a:r>
            <a:r>
              <a:rPr lang="en-GB" sz="2800" dirty="0" smtClean="0">
                <a:latin typeface="Lato"/>
              </a:rPr>
              <a:t>you made at the beginning of </a:t>
            </a:r>
            <a:r>
              <a:rPr lang="en-GB" sz="2800" dirty="0">
                <a:latin typeface="Lato"/>
              </a:rPr>
              <a:t>who or what you think might influence a person’s </a:t>
            </a:r>
            <a:r>
              <a:rPr lang="en-GB" sz="2800" dirty="0" smtClean="0">
                <a:latin typeface="Lato"/>
              </a:rPr>
              <a:t>opinions and decisions.</a:t>
            </a:r>
          </a:p>
          <a:p>
            <a:pPr>
              <a:lnSpc>
                <a:spcPts val="3500"/>
              </a:lnSpc>
            </a:pPr>
            <a:endParaRPr lang="en-GB" sz="2800" dirty="0">
              <a:latin typeface="Lato"/>
            </a:endParaRPr>
          </a:p>
          <a:p>
            <a:pPr>
              <a:lnSpc>
                <a:spcPts val="3500"/>
              </a:lnSpc>
              <a:spcAft>
                <a:spcPts val="600"/>
              </a:spcAft>
            </a:pPr>
            <a:r>
              <a:rPr lang="en-GB" sz="2800" dirty="0">
                <a:latin typeface="Lato"/>
              </a:rPr>
              <a:t>Add in any new ideas you have </a:t>
            </a:r>
            <a:r>
              <a:rPr lang="en-GB" sz="2800" dirty="0" smtClean="0">
                <a:latin typeface="Lato"/>
              </a:rPr>
              <a:t>about:</a:t>
            </a:r>
          </a:p>
          <a:p>
            <a:pPr marL="457200" indent="-457200">
              <a:lnSpc>
                <a:spcPts val="3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Lato"/>
              </a:rPr>
              <a:t>what </a:t>
            </a:r>
            <a:r>
              <a:rPr lang="en-GB" sz="2800" dirty="0">
                <a:latin typeface="Lato"/>
              </a:rPr>
              <a:t>influences people’s </a:t>
            </a:r>
            <a:r>
              <a:rPr lang="en-GB" sz="2800" dirty="0" smtClean="0">
                <a:latin typeface="Lato"/>
              </a:rPr>
              <a:t>opinions and decisions</a:t>
            </a:r>
          </a:p>
          <a:p>
            <a:pPr marL="457200" indent="-457200">
              <a:lnSpc>
                <a:spcPts val="3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/>
              </a:rPr>
              <a:t>h</a:t>
            </a:r>
            <a:r>
              <a:rPr lang="en-GB" sz="2800" dirty="0" smtClean="0">
                <a:latin typeface="Lato"/>
              </a:rPr>
              <a:t>ow situations may be influenced both positively and negatively</a:t>
            </a:r>
          </a:p>
          <a:p>
            <a:pPr marL="457200" indent="-457200">
              <a:lnSpc>
                <a:spcPts val="35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800" dirty="0">
                <a:latin typeface="Lato"/>
              </a:rPr>
              <a:t>d</a:t>
            </a:r>
            <a:r>
              <a:rPr lang="en-GB" sz="2800" dirty="0" smtClean="0">
                <a:latin typeface="Lato"/>
              </a:rPr>
              <a:t>ifferent ways in which influences can be managed to help with decision-making</a:t>
            </a:r>
            <a:endParaRPr lang="en-GB" sz="2800" dirty="0">
              <a:latin typeface="Lato"/>
            </a:endParaRPr>
          </a:p>
        </p:txBody>
      </p:sp>
      <p:pic>
        <p:nvPicPr>
          <p:cNvPr id="5122" name="Picture 2" descr="C:\Users\Tayen\AppData\Local\Microsoft\Windows\INetCache\IE\WF2I54CM\checklist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01173">
            <a:off x="8294306" y="333643"/>
            <a:ext cx="1375578" cy="1686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152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0C4B8-0B55-4BB6-B34B-9B3BEBCC9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More activities</a:t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dirty="0"/>
          </a:p>
        </p:txBody>
      </p:sp>
      <p:pic>
        <p:nvPicPr>
          <p:cNvPr id="6" name="Picture 2" descr="Checklist, Collaboration, Charac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307" y="1936421"/>
            <a:ext cx="3576797" cy="376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55319" y="1594779"/>
            <a:ext cx="7331909" cy="4351338"/>
          </a:xfrm>
        </p:spPr>
        <p:txBody>
          <a:bodyPr>
            <a:normAutofit/>
          </a:bodyPr>
          <a:lstStyle/>
          <a:p>
            <a:pPr>
              <a:lnSpc>
                <a:spcPts val="4000"/>
              </a:lnSpc>
              <a:spcAft>
                <a:spcPts val="1800"/>
              </a:spcAft>
            </a:pPr>
            <a:r>
              <a:rPr lang="en-GB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a message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to Arjun or Lily, giving them advice about how to make the best decision they can.</a:t>
            </a:r>
          </a:p>
          <a:p>
            <a:pPr>
              <a:lnSpc>
                <a:spcPts val="4000"/>
              </a:lnSpc>
              <a:spcAft>
                <a:spcPts val="1200"/>
              </a:spcAft>
            </a:pPr>
            <a:r>
              <a:rPr lang="en-GB" b="1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Write your own story</a:t>
            </a:r>
            <a:r>
              <a:rPr lang="en-GB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about someone who has to consider and manage different influences on them and make a decision about what to do.</a:t>
            </a:r>
          </a:p>
        </p:txBody>
      </p:sp>
    </p:spTree>
    <p:extLst>
      <p:ext uri="{BB962C8B-B14F-4D97-AF65-F5344CB8AC3E}">
        <p14:creationId xmlns:p14="http://schemas.microsoft.com/office/powerpoint/2010/main" val="15434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54D97EA-2065-4903-9D8A-E45B07FF8D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593" y="868167"/>
            <a:ext cx="968621" cy="10763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EBE916-BECF-4594-87F7-6F7132F57DC1}"/>
              </a:ext>
            </a:extLst>
          </p:cNvPr>
          <p:cNvSpPr txBox="1"/>
          <p:nvPr/>
        </p:nvSpPr>
        <p:spPr>
          <a:xfrm>
            <a:off x="1468582" y="2561560"/>
            <a:ext cx="10235738" cy="42165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1"/>
            <a:r>
              <a:rPr lang="en-GB" sz="3200" b="1" dirty="0">
                <a:latin typeface="League Spartan" panose="00000800000000000000" pitchFamily="50" charset="0"/>
              </a:rPr>
              <a:t>We will be able to</a:t>
            </a:r>
            <a:r>
              <a:rPr lang="en-GB" sz="3200" b="1" dirty="0" smtClean="0">
                <a:latin typeface="League Spartan" panose="00000800000000000000" pitchFamily="50" charset="0"/>
              </a:rPr>
              <a:t>:</a:t>
            </a:r>
          </a:p>
          <a:p>
            <a:pPr lvl="0">
              <a:buSzPct val="202000"/>
            </a:pPr>
            <a:endParaRPr lang="en-GB" sz="2400" dirty="0">
              <a:solidFill>
                <a:prstClr val="black"/>
              </a:solidFill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202000"/>
              <a:buBlip>
                <a:blip r:embed="rId4"/>
              </a:buBlip>
            </a:pP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</a:t>
            </a:r>
            <a:r>
              <a:rPr lang="en-GB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who or what may influence 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our opinions or decisions.</a:t>
            </a: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SzPct val="202000"/>
              <a:buBlip>
                <a:blip r:embed="rId4"/>
              </a:buBlip>
            </a:pP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Recognise situations where people may be positively or negatively influenced.</a:t>
            </a:r>
          </a:p>
          <a:p>
            <a:pPr marL="457200" indent="-457200">
              <a:spcBef>
                <a:spcPts val="1200"/>
              </a:spcBef>
              <a:spcAft>
                <a:spcPts val="1200"/>
              </a:spcAft>
              <a:buSzPct val="202000"/>
              <a:buBlip>
                <a:blip r:embed="rId4"/>
              </a:buBlip>
            </a:pPr>
            <a:r>
              <a:rPr lang="en-GB" sz="2400" dirty="0" smtClean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Identify steps we can take to manage negative influences on our opinions or decisions. </a:t>
            </a:r>
            <a:endParaRPr lang="en-GB" sz="3200" b="1" dirty="0">
              <a:latin typeface="League Spartan" panose="00000800000000000000" pitchFamily="50" charset="0"/>
            </a:endParaRPr>
          </a:p>
          <a:p>
            <a:pPr lvl="1"/>
            <a:endParaRPr lang="en-GB" sz="3200" b="1" dirty="0">
              <a:latin typeface="League Spartan" panose="00000800000000000000" pitchFamily="50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876134-4E32-4B5A-8C60-DDF627FE63BB}"/>
              </a:ext>
            </a:extLst>
          </p:cNvPr>
          <p:cNvSpPr txBox="1"/>
          <p:nvPr/>
        </p:nvSpPr>
        <p:spPr>
          <a:xfrm>
            <a:off x="1008668" y="884746"/>
            <a:ext cx="1058592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3200" b="1" dirty="0">
                <a:latin typeface="League Spartan" panose="00000800000000000000" pitchFamily="50" charset="0"/>
              </a:rPr>
              <a:t>We are learning about what influences our  </a:t>
            </a:r>
            <a:r>
              <a:rPr lang="en-GB" sz="3200" b="1" dirty="0" smtClean="0">
                <a:latin typeface="League Spartan" panose="00000800000000000000" pitchFamily="50" charset="0"/>
              </a:rPr>
              <a:t>opinions and decision-making </a:t>
            </a:r>
            <a:endParaRPr lang="en-GB" sz="3200" b="1" dirty="0">
              <a:latin typeface="League Spartan" panose="00000800000000000000" pitchFamily="50" charset="0"/>
            </a:endParaRPr>
          </a:p>
          <a:p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99" y="2561560"/>
            <a:ext cx="8778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08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33BE93-B317-47F4-9A31-EF71D1032A48}"/>
              </a:ext>
            </a:extLst>
          </p:cNvPr>
          <p:cNvSpPr/>
          <p:nvPr/>
        </p:nvSpPr>
        <p:spPr>
          <a:xfrm>
            <a:off x="292608" y="388013"/>
            <a:ext cx="1132800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7030A0"/>
                </a:solidFill>
                <a:latin typeface="League Spartan" panose="00000800000000000000" pitchFamily="50" charset="0"/>
              </a:rPr>
              <a:t>Influences </a:t>
            </a:r>
            <a:r>
              <a:rPr lang="en-GB" sz="3600" b="1" dirty="0" smtClean="0">
                <a:solidFill>
                  <a:srgbClr val="7030A0"/>
                </a:solidFill>
                <a:latin typeface="League Spartan" panose="00000800000000000000" pitchFamily="50" charset="0"/>
              </a:rPr>
              <a:t>on opinions and decisions</a:t>
            </a:r>
            <a:endParaRPr lang="en-GB" sz="3600" b="1" dirty="0">
              <a:solidFill>
                <a:srgbClr val="7030A0"/>
              </a:solidFill>
              <a:latin typeface="League Spartan" panose="00000800000000000000" pitchFamily="50" charset="0"/>
            </a:endParaRPr>
          </a:p>
          <a:p>
            <a:endParaRPr lang="en-GB" sz="3600" b="1" dirty="0">
              <a:solidFill>
                <a:srgbClr val="7030A0"/>
              </a:solidFill>
              <a:latin typeface="League Spartan" panose="00000800000000000000" pitchFamily="50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97BC9C-B6F0-4A20-A3B2-8335348CE7F6}"/>
              </a:ext>
            </a:extLst>
          </p:cNvPr>
          <p:cNvSpPr txBox="1"/>
          <p:nvPr/>
        </p:nvSpPr>
        <p:spPr>
          <a:xfrm>
            <a:off x="292608" y="1242058"/>
            <a:ext cx="115854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  <a:latin typeface="Lato" panose="020F0502020204030203"/>
              </a:rPr>
              <a:t>We all have opinions about things and these can affect the decisions we make. 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Lato" panose="020F0502020204030203"/>
              </a:rPr>
              <a:t>Some of our opinions and the decisions we make may be a result of someone or something influencing us.  </a:t>
            </a:r>
          </a:p>
          <a:p>
            <a:endParaRPr lang="en-GB" sz="2400" dirty="0" smtClean="0">
              <a:solidFill>
                <a:prstClr val="black"/>
              </a:solidFill>
              <a:latin typeface="Lato" panose="020F0502020204030203"/>
            </a:endParaRPr>
          </a:p>
          <a:p>
            <a:r>
              <a:rPr lang="en-GB" sz="2400" b="1" i="1" dirty="0" smtClean="0">
                <a:solidFill>
                  <a:prstClr val="black"/>
                </a:solidFill>
                <a:latin typeface="Lato" panose="020F0502020204030203"/>
              </a:rPr>
              <a:t>Influence</a:t>
            </a:r>
            <a:r>
              <a:rPr lang="en-GB" sz="2400" dirty="0" smtClean="0">
                <a:solidFill>
                  <a:prstClr val="black"/>
                </a:solidFill>
                <a:latin typeface="Lato" panose="020F0502020204030203"/>
              </a:rPr>
              <a:t> means when someone or something affects someone else’s opinions or decisions.</a:t>
            </a:r>
          </a:p>
          <a:p>
            <a:r>
              <a:rPr lang="en-GB" sz="2400" dirty="0" smtClean="0">
                <a:solidFill>
                  <a:prstClr val="black"/>
                </a:solidFill>
                <a:latin typeface="League Spartan" pitchFamily="50" charset="0"/>
              </a:rPr>
              <a:t>  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CAEA9C-2682-4DAB-B71F-B25E3CEE5800}"/>
              </a:ext>
            </a:extLst>
          </p:cNvPr>
          <p:cNvSpPr txBox="1"/>
          <p:nvPr/>
        </p:nvSpPr>
        <p:spPr>
          <a:xfrm>
            <a:off x="292608" y="3974507"/>
            <a:ext cx="111725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3600" b="1" dirty="0">
                <a:solidFill>
                  <a:srgbClr val="7030A0"/>
                </a:solidFill>
                <a:latin typeface="League Spartan" panose="00000800000000000000" pitchFamily="50" charset="0"/>
              </a:rPr>
              <a:t>What’s our starting point?</a:t>
            </a:r>
          </a:p>
          <a:p>
            <a:pPr>
              <a:spcAft>
                <a:spcPts val="1200"/>
              </a:spcAft>
            </a:pPr>
            <a:r>
              <a:rPr lang="en-GB" sz="2400" dirty="0" smtClean="0">
                <a:latin typeface="Lato" panose="020F0502020204030203"/>
              </a:rPr>
              <a:t>Make </a:t>
            </a:r>
            <a:r>
              <a:rPr lang="en-GB" sz="2400" dirty="0">
                <a:latin typeface="Lato" panose="020F0502020204030203"/>
              </a:rPr>
              <a:t>a list</a:t>
            </a:r>
            <a:r>
              <a:rPr lang="en-GB" sz="2400" b="1" dirty="0">
                <a:latin typeface="Lato" panose="020F0502020204030203"/>
              </a:rPr>
              <a:t> </a:t>
            </a:r>
            <a:r>
              <a:rPr lang="en-GB" sz="2400" dirty="0">
                <a:latin typeface="Lato" panose="020F0502020204030203"/>
              </a:rPr>
              <a:t>of </a:t>
            </a:r>
            <a:r>
              <a:rPr lang="en-GB" sz="2400" b="1" dirty="0">
                <a:latin typeface="Lato" panose="020F0502020204030203"/>
              </a:rPr>
              <a:t>who</a:t>
            </a:r>
            <a:r>
              <a:rPr lang="en-GB" sz="2400" dirty="0">
                <a:latin typeface="Lato" panose="020F0502020204030203"/>
              </a:rPr>
              <a:t> or </a:t>
            </a:r>
            <a:r>
              <a:rPr lang="en-GB" sz="2400" b="1" dirty="0">
                <a:latin typeface="Lato" panose="020F0502020204030203"/>
              </a:rPr>
              <a:t>what</a:t>
            </a:r>
            <a:r>
              <a:rPr lang="en-GB" sz="2400" dirty="0">
                <a:latin typeface="Lato" panose="020F0502020204030203"/>
              </a:rPr>
              <a:t> you think might influence a person’s </a:t>
            </a:r>
            <a:r>
              <a:rPr lang="en-GB" sz="2400" dirty="0" smtClean="0">
                <a:latin typeface="Lato" panose="020F0502020204030203"/>
              </a:rPr>
              <a:t>                       opinions or decisions, (e.g</a:t>
            </a:r>
            <a:r>
              <a:rPr lang="en-GB" sz="2400" dirty="0">
                <a:latin typeface="Lato" panose="020F0502020204030203"/>
              </a:rPr>
              <a:t>. parents, family </a:t>
            </a:r>
            <a:r>
              <a:rPr lang="en-GB" sz="2400" dirty="0" smtClean="0">
                <a:latin typeface="Lato" panose="020F0502020204030203"/>
              </a:rPr>
              <a:t>members, teachers).</a:t>
            </a:r>
            <a:endParaRPr lang="en-GB" sz="2400" dirty="0">
              <a:latin typeface="Lato" panose="020F0502020204030203"/>
            </a:endParaRPr>
          </a:p>
          <a:p>
            <a:pPr>
              <a:spcAft>
                <a:spcPts val="1200"/>
              </a:spcAft>
            </a:pPr>
            <a:r>
              <a:rPr lang="en-GB" sz="2400" i="1" dirty="0">
                <a:latin typeface="Lato" panose="020F0502020204030203"/>
              </a:rPr>
              <a:t>	</a:t>
            </a:r>
          </a:p>
          <a:p>
            <a:endParaRPr lang="en-GB" sz="2400" dirty="0">
              <a:latin typeface="Lato" panose="020F0502020204030203"/>
            </a:endParaRPr>
          </a:p>
        </p:txBody>
      </p:sp>
      <p:pic>
        <p:nvPicPr>
          <p:cNvPr id="1026" name="Picture 2" descr="C:\Users\Tayen\AppData\Local\Microsoft\Windows\INetCache\IE\WF2I54CM\list-147904_960_720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80751">
            <a:off x="9680302" y="4073384"/>
            <a:ext cx="1716212" cy="21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93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5490" y="375215"/>
            <a:ext cx="1149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Influences on opinions and decisions</a:t>
            </a:r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428069" y="2685909"/>
            <a:ext cx="3913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Your list might look similar to this...</a:t>
            </a:r>
            <a:endParaRPr lang="en-US" sz="2800" i="1" dirty="0">
              <a:solidFill>
                <a:prstClr val="black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>
                <a:solidFill>
                  <a:prstClr val="black"/>
                </a:solidFill>
              </a:rPr>
              <a:t>© PSHE Association 2020</a:t>
            </a:r>
            <a:r>
              <a:rPr lang="en-GB" dirty="0">
                <a:solidFill>
                  <a:prstClr val="black"/>
                </a:solidFill>
              </a:rPr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>
                <a:solidFill>
                  <a:prstClr val="black"/>
                </a:solidFill>
              </a:rPr>
              <a:pPr/>
              <a:t>4</a:t>
            </a:fld>
            <a:endParaRPr dirty="0">
              <a:solidFill>
                <a:prstClr val="black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528494"/>
              </p:ext>
            </p:extLst>
          </p:nvPr>
        </p:nvGraphicFramePr>
        <p:xfrm>
          <a:off x="3930554" y="1446663"/>
          <a:ext cx="7383440" cy="4878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691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1720">
                  <a:extLst>
                    <a:ext uri="{9D8B030D-6E8A-4147-A177-3AD203B41FA5}">
                      <a16:colId xmlns:a16="http://schemas.microsoft.com/office/drawing/2014/main" val="2322868312"/>
                    </a:ext>
                  </a:extLst>
                </a:gridCol>
              </a:tblGrid>
              <a:tr h="961880"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Who</a:t>
                      </a:r>
                      <a:r>
                        <a:rPr lang="en-GB" sz="2400" b="0" u="none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 might</a:t>
                      </a:r>
                      <a:r>
                        <a:rPr lang="en-GB" sz="2400" b="0" u="none" baseline="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 influence someone</a:t>
                      </a:r>
                      <a:endParaRPr lang="en-GB" sz="2400" b="0" u="none" dirty="0">
                        <a:solidFill>
                          <a:schemeClr val="tx1"/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u="none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What</a:t>
                      </a:r>
                      <a:r>
                        <a:rPr lang="en-GB" sz="2400" b="0" u="none" baseline="0" dirty="0">
                          <a:solidFill>
                            <a:schemeClr val="tx1"/>
                          </a:solidFill>
                          <a:latin typeface="Lato" panose="020B0604020202020204" charset="0"/>
                          <a:ea typeface="Lato" panose="020B0604020202020204" charset="0"/>
                          <a:cs typeface="Lato" panose="020B0604020202020204" charset="0"/>
                        </a:rPr>
                        <a:t> might influence someone</a:t>
                      </a:r>
                      <a:endParaRPr lang="en-GB" sz="2400" b="0" u="none" dirty="0">
                        <a:solidFill>
                          <a:schemeClr val="tx1"/>
                        </a:solidFill>
                        <a:latin typeface="Lato" panose="020B0604020202020204" charset="0"/>
                        <a:ea typeface="Lato" panose="020B0604020202020204" charset="0"/>
                        <a:cs typeface="Lato" panose="020B0604020202020204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6345764"/>
                  </a:ext>
                </a:extLst>
              </a:tr>
              <a:tr h="3828483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 smtClean="0">
                          <a:latin typeface="Lato" panose="020B0604020202020204"/>
                        </a:rPr>
                        <a:t>Parents/carers</a:t>
                      </a:r>
                      <a:endParaRPr lang="en-GB" sz="2400" baseline="0" dirty="0">
                        <a:latin typeface="Lato" panose="020B060402020202020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Sisters/brothers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Faith leaders (priest, imam, rabbi)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Best friend, friends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Teachers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Grandparents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Aunties/Uncles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 smtClean="0">
                          <a:latin typeface="Lato" panose="020B0604020202020204"/>
                        </a:rPr>
                        <a:t>Pop stars/celebrities</a:t>
                      </a:r>
                      <a:endParaRPr lang="en-GB" sz="2000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School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 smtClean="0">
                          <a:latin typeface="Lato" panose="020B0604020202020204"/>
                        </a:rPr>
                        <a:t>Advertising </a:t>
                      </a:r>
                      <a:r>
                        <a:rPr lang="en-GB" sz="2400" baseline="0" dirty="0">
                          <a:latin typeface="Lato" panose="020B0604020202020204"/>
                        </a:rPr>
                        <a:t>on </a:t>
                      </a:r>
                      <a:r>
                        <a:rPr lang="en-GB" sz="2400" baseline="0" dirty="0" smtClean="0">
                          <a:latin typeface="Lato" panose="020B0604020202020204"/>
                        </a:rPr>
                        <a:t>TV or online</a:t>
                      </a:r>
                      <a:endParaRPr lang="en-GB" sz="2400" baseline="0" dirty="0">
                        <a:latin typeface="Lato" panose="020B060402020202020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Online </a:t>
                      </a:r>
                      <a:r>
                        <a:rPr lang="en-GB" sz="2400" baseline="0" dirty="0" smtClean="0">
                          <a:latin typeface="Lato" panose="020B0604020202020204"/>
                        </a:rPr>
                        <a:t>content (e.g. social media)</a:t>
                      </a:r>
                      <a:endParaRPr lang="en-GB" sz="2400" baseline="0" dirty="0">
                        <a:latin typeface="Lato" panose="020B0604020202020204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GB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Lato" panose="020B0604020202020204"/>
                          <a:ea typeface="+mn-ea"/>
                          <a:cs typeface="+mn-cs"/>
                        </a:rPr>
                        <a:t>TV programmes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>
                          <a:latin typeface="Lato" panose="020B0604020202020204"/>
                        </a:rPr>
                        <a:t>Video </a:t>
                      </a:r>
                      <a:r>
                        <a:rPr lang="en-GB" sz="2400" baseline="0" dirty="0" smtClean="0">
                          <a:latin typeface="Lato" panose="020B0604020202020204"/>
                        </a:rPr>
                        <a:t>games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2400" baseline="0" dirty="0" smtClean="0">
                          <a:latin typeface="Lato" panose="020B0604020202020204"/>
                        </a:rPr>
                        <a:t>A story someone is told about something</a:t>
                      </a:r>
                      <a:endParaRPr lang="en-GB" sz="2000" baseline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5693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51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5176" y="299637"/>
            <a:ext cx="11556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People and things </a:t>
            </a: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that influence 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8143" y="2464404"/>
            <a:ext cx="661663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the centre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, draw or write the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and things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you think most influence your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opinions and decisions.</a:t>
            </a:r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the next ring,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draw or write the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and things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you think have some influence, but not as much as the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those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put in the centre.</a:t>
            </a:r>
          </a:p>
          <a:p>
            <a:endParaRPr lang="en-GB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the outer ring,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draw or write the </a:t>
            </a:r>
            <a:r>
              <a:rPr lang="en-GB" sz="2400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and things 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that have some influence, but not very much.</a:t>
            </a:r>
          </a:p>
          <a:p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548" y="1073634"/>
            <a:ext cx="81198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GB" sz="2800" b="1" dirty="0" smtClean="0">
                <a:latin typeface="Lato"/>
              </a:rPr>
              <a:t>Who and what </a:t>
            </a:r>
            <a:r>
              <a:rPr lang="en-GB" sz="2800" b="1" dirty="0">
                <a:latin typeface="Lato"/>
              </a:rPr>
              <a:t>are the influences in your life</a:t>
            </a:r>
            <a:r>
              <a:rPr lang="en-GB" sz="2800" b="1" dirty="0" smtClean="0">
                <a:latin typeface="Lato"/>
              </a:rPr>
              <a:t>?</a:t>
            </a:r>
          </a:p>
          <a:p>
            <a:pPr>
              <a:spcAft>
                <a:spcPts val="1200"/>
              </a:spcAft>
            </a:pPr>
            <a:r>
              <a:rPr lang="en-GB" sz="2800" b="1" dirty="0" smtClean="0">
                <a:latin typeface="Lato"/>
              </a:rPr>
              <a:t>Draw three circles like the ones below</a:t>
            </a:r>
            <a:endParaRPr lang="en-GB" sz="2800" b="1" dirty="0">
              <a:latin typeface="Lato"/>
            </a:endParaRPr>
          </a:p>
        </p:txBody>
      </p:sp>
      <p:pic>
        <p:nvPicPr>
          <p:cNvPr id="1026" name="Picture 2" descr="C:\Users\Tayen\AppData\Local\Microsoft\Windows\INetCache\IE\IUK9KWIZ\YYD4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48" y="2309296"/>
            <a:ext cx="3896603" cy="38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1424330-D925-4331-BD07-6CC902FAF2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8009">
            <a:off x="3871093" y="5317519"/>
            <a:ext cx="1542782" cy="77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581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680048-A296-43ED-8CED-0F61F4F2F32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56616" y="285818"/>
            <a:ext cx="10984674" cy="1328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>Positive influences </a:t>
            </a:r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on opinions</a:t>
            </a:r>
            <a: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and decisions</a:t>
            </a:r>
            <a:endParaRPr lang="en-GB" sz="4400" b="1" dirty="0">
              <a:solidFill>
                <a:srgbClr val="95519E"/>
              </a:solidFill>
              <a:latin typeface="League Spartan" panose="00000800000000000000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616" y="2809244"/>
            <a:ext cx="111990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ake good decisions/choices</a:t>
            </a:r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ecognise what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is right and what is wrong</a:t>
            </a:r>
          </a:p>
          <a:p>
            <a:pPr marL="800100" lvl="1" indent="-3429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to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 confident about ourselves and the things we do</a:t>
            </a:r>
          </a:p>
          <a:p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Can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you think of any other ways in which </a:t>
            </a:r>
            <a:r>
              <a:rPr lang="en-GB" sz="2400" b="1" dirty="0" smtClean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people or things might </a:t>
            </a:r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influence us?</a:t>
            </a:r>
          </a:p>
          <a:p>
            <a:endParaRPr lang="en-GB" sz="2400" b="1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GB" sz="24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Share your ideas with a family member. </a:t>
            </a:r>
          </a:p>
          <a:p>
            <a:endParaRPr lang="en-GB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pic>
        <p:nvPicPr>
          <p:cNvPr id="2050" name="Picture 2" descr="C:\Users\Tayen\AppData\Local\Microsoft\Windows\INetCache\IE\ZE3NTWP1\help-2655258_960_72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5293" y="1103420"/>
            <a:ext cx="3070781" cy="3070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616" y="1945157"/>
            <a:ext cx="8144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Lato" panose="020B0604020202020204"/>
              </a:rPr>
              <a:t>Influences can be positive and can help us:</a:t>
            </a:r>
            <a:endParaRPr lang="en-GB" sz="2800" dirty="0">
              <a:latin typeface="Lato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5326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384" y="283464"/>
            <a:ext cx="11786616" cy="117957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Giving 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opinions </a:t>
            </a: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and recognising 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consequences</a:t>
            </a: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5383" y="2116183"/>
            <a:ext cx="455850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/>
              </a:rPr>
              <a:t>Read </a:t>
            </a:r>
            <a:r>
              <a:rPr lang="en-GB" sz="2400" dirty="0" smtClean="0">
                <a:latin typeface="Lato"/>
              </a:rPr>
              <a:t>these situations (on </a:t>
            </a:r>
            <a:r>
              <a:rPr lang="en-GB" sz="2400" b="1" dirty="0" smtClean="0">
                <a:latin typeface="Lato"/>
              </a:rPr>
              <a:t>Resource 1 </a:t>
            </a:r>
            <a:r>
              <a:rPr lang="en-GB" sz="2400" dirty="0" smtClean="0">
                <a:latin typeface="Lato"/>
              </a:rPr>
              <a:t>in your worksheet pack). </a:t>
            </a:r>
          </a:p>
          <a:p>
            <a:endParaRPr lang="en-GB" sz="2400" dirty="0" smtClean="0">
              <a:latin typeface="Lato"/>
            </a:endParaRPr>
          </a:p>
          <a:p>
            <a:r>
              <a:rPr lang="en-GB" sz="2400" dirty="0" smtClean="0">
                <a:latin typeface="Lato"/>
              </a:rPr>
              <a:t>Put </a:t>
            </a:r>
            <a:r>
              <a:rPr lang="en-GB" sz="2400" dirty="0">
                <a:latin typeface="Lato"/>
              </a:rPr>
              <a:t>a </a:t>
            </a:r>
            <a:r>
              <a:rPr lang="en-GB" sz="2400" dirty="0" smtClean="0">
                <a:latin typeface="Lato"/>
              </a:rPr>
              <a:t>tick in the columns to show the extent to which </a:t>
            </a:r>
            <a:r>
              <a:rPr lang="en-GB" sz="2400" dirty="0">
                <a:latin typeface="Lato"/>
              </a:rPr>
              <a:t>you agree or </a:t>
            </a:r>
            <a:r>
              <a:rPr lang="en-GB" sz="2400" dirty="0" smtClean="0">
                <a:latin typeface="Lato"/>
              </a:rPr>
              <a:t>disagree </a:t>
            </a:r>
            <a:r>
              <a:rPr lang="en-GB" sz="2400" i="1" dirty="0" smtClean="0">
                <a:latin typeface="Lato"/>
              </a:rPr>
              <a:t>(you can type on the sheet or print it off).  </a:t>
            </a:r>
          </a:p>
          <a:p>
            <a:endParaRPr lang="en-GB" sz="2400" dirty="0">
              <a:latin typeface="Lato"/>
            </a:endParaRPr>
          </a:p>
          <a:p>
            <a:r>
              <a:rPr lang="en-GB" sz="2400" dirty="0" smtClean="0">
                <a:latin typeface="Lato"/>
              </a:rPr>
              <a:t> </a:t>
            </a:r>
            <a:endParaRPr lang="en-GB" sz="2400" dirty="0">
              <a:latin typeface="La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5383" y="5421931"/>
            <a:ext cx="111915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/>
              </a:rPr>
              <a:t>Underneath each one, or on a separate piece of paper, write the reasons for your opinion, including any consequences or ways in which </a:t>
            </a:r>
            <a:r>
              <a:rPr lang="en-GB" sz="2400" dirty="0" smtClean="0">
                <a:latin typeface="Lato"/>
              </a:rPr>
              <a:t>people </a:t>
            </a:r>
            <a:r>
              <a:rPr lang="en-GB" sz="2400" dirty="0">
                <a:latin typeface="Lato"/>
              </a:rPr>
              <a:t>might be affected by each </a:t>
            </a:r>
            <a:r>
              <a:rPr lang="en-GB" sz="2400" dirty="0" smtClean="0">
                <a:latin typeface="Lato"/>
              </a:rPr>
              <a:t>statement or action</a:t>
            </a:r>
            <a:r>
              <a:rPr lang="en-GB" sz="2400" dirty="0">
                <a:latin typeface="Lato"/>
              </a:rPr>
              <a:t>.</a:t>
            </a:r>
            <a:endParaRPr lang="en-GB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352" t="34115" r="23228" b="13100"/>
          <a:stretch/>
        </p:blipFill>
        <p:spPr>
          <a:xfrm>
            <a:off x="4963886" y="1834173"/>
            <a:ext cx="6175808" cy="34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0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20" y="352737"/>
            <a:ext cx="10375392" cy="1179576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36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Giving 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opinions </a:t>
            </a: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and recognising </a:t>
            </a:r>
            <a:r>
              <a:rPr lang="en-GB" sz="4000" b="1" dirty="0" smtClean="0">
                <a:solidFill>
                  <a:srgbClr val="95519E"/>
                </a:solidFill>
                <a:latin typeface="League Spartan" panose="00000800000000000000" pitchFamily="50" charset="0"/>
              </a:rPr>
              <a:t>consequences</a:t>
            </a:r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  <a:t/>
            </a:r>
            <a:br>
              <a:rPr lang="en-GB" sz="4000" dirty="0">
                <a:solidFill>
                  <a:srgbClr val="95519E"/>
                </a:solidFill>
                <a:latin typeface="League Spartan" panose="00000800000000000000" pitchFamily="50" charset="0"/>
              </a:rPr>
            </a:br>
            <a:endParaRPr lang="en-GB" sz="36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48640" y="2222456"/>
            <a:ext cx="69220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/>
              </a:rPr>
              <a:t>Sometimes, it is clear when something is right or wrong and lots of people will agree, but other times it can be difficult to know what </a:t>
            </a:r>
            <a:r>
              <a:rPr lang="en-GB" sz="2400" dirty="0" smtClean="0">
                <a:latin typeface="Lato"/>
              </a:rPr>
              <a:t>to </a:t>
            </a:r>
            <a:r>
              <a:rPr lang="en-GB" sz="2400" dirty="0">
                <a:latin typeface="Lato"/>
              </a:rPr>
              <a:t>do </a:t>
            </a:r>
            <a:r>
              <a:rPr lang="en-GB" sz="2400" dirty="0" smtClean="0">
                <a:latin typeface="Lato"/>
              </a:rPr>
              <a:t>and </a:t>
            </a:r>
            <a:r>
              <a:rPr lang="en-GB" sz="2400" dirty="0">
                <a:latin typeface="Lato"/>
              </a:rPr>
              <a:t>people </a:t>
            </a:r>
            <a:r>
              <a:rPr lang="en-GB" sz="2400" dirty="0" smtClean="0">
                <a:latin typeface="Lato"/>
              </a:rPr>
              <a:t>might </a:t>
            </a:r>
            <a:r>
              <a:rPr lang="en-GB" sz="2400" dirty="0">
                <a:latin typeface="Lato"/>
              </a:rPr>
              <a:t>have very different </a:t>
            </a:r>
            <a:r>
              <a:rPr lang="en-GB" sz="2400" dirty="0" smtClean="0">
                <a:latin typeface="Lato"/>
              </a:rPr>
              <a:t>opinions.</a:t>
            </a:r>
            <a:endParaRPr lang="en-GB" sz="2400" dirty="0">
              <a:latin typeface="Lato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" y="4707480"/>
            <a:ext cx="72969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/>
              </a:rPr>
              <a:t>Thinking about the </a:t>
            </a:r>
            <a:r>
              <a:rPr lang="en-GB" sz="2400" dirty="0" smtClean="0">
                <a:latin typeface="Lato"/>
              </a:rPr>
              <a:t>possible consequences</a:t>
            </a:r>
            <a:r>
              <a:rPr lang="en-GB" sz="2400" dirty="0">
                <a:latin typeface="Lato"/>
              </a:rPr>
              <a:t>, and how our actions affect others, can be one way to </a:t>
            </a:r>
            <a:r>
              <a:rPr lang="en-GB" sz="2400" dirty="0" smtClean="0">
                <a:latin typeface="Lato"/>
              </a:rPr>
              <a:t>help us </a:t>
            </a:r>
            <a:r>
              <a:rPr lang="en-GB" sz="2400" dirty="0">
                <a:latin typeface="Lato"/>
              </a:rPr>
              <a:t>decide what </a:t>
            </a:r>
            <a:r>
              <a:rPr lang="en-GB" sz="2400" dirty="0" smtClean="0">
                <a:latin typeface="Lato"/>
              </a:rPr>
              <a:t>to </a:t>
            </a:r>
            <a:r>
              <a:rPr lang="en-GB" sz="2400" dirty="0">
                <a:latin typeface="Lato"/>
              </a:rPr>
              <a:t>do.</a:t>
            </a:r>
          </a:p>
        </p:txBody>
      </p:sp>
      <p:pic>
        <p:nvPicPr>
          <p:cNvPr id="1027" name="Picture 3" descr="C:\Users\Tayen\AppData\Local\Microsoft\Windows\INetCache\IE\VIHHI867\istock-494237829-newtons-cradle1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786" y="3245508"/>
            <a:ext cx="3383339" cy="1808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935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57E0D7-231F-4FC5-8348-8391AE6B6058}"/>
              </a:ext>
            </a:extLst>
          </p:cNvPr>
          <p:cNvSpPr/>
          <p:nvPr/>
        </p:nvSpPr>
        <p:spPr>
          <a:xfrm>
            <a:off x="311085" y="141402"/>
            <a:ext cx="1186200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Managing influences and making decisions 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/>
              <a:ea typeface="+mn-ea"/>
              <a:cs typeface="+mn-cs"/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1085" y="1729354"/>
            <a:ext cx="767936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F0502020204030203"/>
              </a:rPr>
              <a:t>R</a:t>
            </a:r>
            <a:r>
              <a:rPr lang="en-GB" sz="2400" dirty="0" smtClean="0">
                <a:latin typeface="Lato" panose="020F0502020204030203"/>
              </a:rPr>
              <a:t>ead </a:t>
            </a:r>
            <a:r>
              <a:rPr lang="en-GB" sz="2400" dirty="0">
                <a:latin typeface="Lato" panose="020F0502020204030203"/>
              </a:rPr>
              <a:t>the stories about Arjun and </a:t>
            </a:r>
            <a:r>
              <a:rPr lang="en-GB" sz="2400" dirty="0" smtClean="0">
                <a:latin typeface="Lato" panose="020F0502020204030203"/>
              </a:rPr>
              <a:t>Lily in </a:t>
            </a:r>
            <a:r>
              <a:rPr lang="en-GB" sz="2400" b="1" dirty="0" smtClean="0">
                <a:latin typeface="Lato" panose="020F0502020204030203"/>
              </a:rPr>
              <a:t>Resource </a:t>
            </a:r>
            <a:r>
              <a:rPr lang="en-GB" sz="2400" b="1" dirty="0">
                <a:latin typeface="Lato" panose="020F0502020204030203"/>
              </a:rPr>
              <a:t>2 </a:t>
            </a:r>
            <a:r>
              <a:rPr lang="en-GB" sz="2400" dirty="0">
                <a:latin typeface="Lato" panose="020F0502020204030203"/>
              </a:rPr>
              <a:t>in your worksheet </a:t>
            </a:r>
            <a:r>
              <a:rPr lang="en-GB" sz="2400" dirty="0" smtClean="0">
                <a:latin typeface="Lato" panose="020F0502020204030203"/>
              </a:rPr>
              <a:t>pack. Below the stories are some ways of </a:t>
            </a:r>
            <a:r>
              <a:rPr lang="en-GB" sz="2400" dirty="0">
                <a:latin typeface="Lato" panose="020F0502020204030203"/>
              </a:rPr>
              <a:t>managing influences </a:t>
            </a:r>
            <a:r>
              <a:rPr lang="en-GB" sz="2400" dirty="0" smtClean="0">
                <a:latin typeface="Lato" panose="020F0502020204030203"/>
              </a:rPr>
              <a:t>to help decision-making. </a:t>
            </a:r>
          </a:p>
          <a:p>
            <a:endParaRPr lang="en-GB" sz="2400" dirty="0" smtClean="0">
              <a:latin typeface="Lato" panose="020F0502020204030203"/>
            </a:endParaRPr>
          </a:p>
          <a:p>
            <a:r>
              <a:rPr lang="en-GB" sz="2400" dirty="0" smtClean="0">
                <a:latin typeface="Lato" panose="020F0502020204030203"/>
              </a:rPr>
              <a:t>Choose </a:t>
            </a:r>
            <a:r>
              <a:rPr lang="en-GB" sz="2400" dirty="0">
                <a:latin typeface="Lato" panose="020F0502020204030203"/>
              </a:rPr>
              <a:t>the </a:t>
            </a:r>
            <a:r>
              <a:rPr lang="en-GB" sz="2400" dirty="0" smtClean="0">
                <a:latin typeface="Lato" panose="020F0502020204030203"/>
              </a:rPr>
              <a:t>three strategies that </a:t>
            </a:r>
            <a:r>
              <a:rPr lang="en-GB" sz="2400" dirty="0">
                <a:latin typeface="Lato" panose="020F0502020204030203"/>
              </a:rPr>
              <a:t>you think would be the most helpful </a:t>
            </a:r>
            <a:r>
              <a:rPr lang="en-GB" sz="2400" dirty="0" smtClean="0">
                <a:latin typeface="Lato" panose="020F0502020204030203"/>
              </a:rPr>
              <a:t>for Arjun </a:t>
            </a:r>
            <a:r>
              <a:rPr lang="en-GB" sz="2400" dirty="0">
                <a:latin typeface="Lato" panose="020F0502020204030203"/>
              </a:rPr>
              <a:t>and the three that you think would be most </a:t>
            </a:r>
            <a:r>
              <a:rPr lang="en-GB" sz="2400" dirty="0" smtClean="0">
                <a:latin typeface="Lato" panose="020F0502020204030203"/>
              </a:rPr>
              <a:t>helpful </a:t>
            </a:r>
            <a:r>
              <a:rPr lang="en-GB" sz="2400" dirty="0">
                <a:latin typeface="Lato" panose="020F0502020204030203"/>
              </a:rPr>
              <a:t>for Lily</a:t>
            </a:r>
            <a:r>
              <a:rPr lang="en-GB" sz="2400" dirty="0" smtClean="0">
                <a:latin typeface="Lato" panose="020F0502020204030203"/>
              </a:rPr>
              <a:t>. There is a space for you to add your own ideas. </a:t>
            </a:r>
          </a:p>
          <a:p>
            <a:endParaRPr lang="en-GB" sz="2400" dirty="0">
              <a:latin typeface="Lato" panose="020F0502020204030203"/>
            </a:endParaRPr>
          </a:p>
          <a:p>
            <a:r>
              <a:rPr lang="en-GB" sz="2400" b="1" dirty="0" smtClean="0">
                <a:latin typeface="Lato" panose="020F0502020204030203"/>
              </a:rPr>
              <a:t>Did you choose different ideas for each person?</a:t>
            </a:r>
          </a:p>
          <a:p>
            <a:r>
              <a:rPr lang="en-GB" sz="2400" b="1" dirty="0" smtClean="0">
                <a:latin typeface="Lato" panose="020F0502020204030203"/>
              </a:rPr>
              <a:t>Are there any strategies that would always help, in all of the situations?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4394" t="13702" r="34034" b="8798"/>
          <a:stretch/>
        </p:blipFill>
        <p:spPr>
          <a:xfrm>
            <a:off x="8370276" y="959155"/>
            <a:ext cx="3066757" cy="4232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8081887" y="5693655"/>
            <a:ext cx="3643534" cy="92333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i="1" dirty="0" smtClean="0">
                <a:latin typeface="Lato" panose="020F0502020204030203"/>
              </a:rPr>
              <a:t>You </a:t>
            </a:r>
            <a:r>
              <a:rPr lang="en-GB" i="1" dirty="0">
                <a:latin typeface="Lato" panose="020F0502020204030203"/>
              </a:rPr>
              <a:t>could tick, circle, or highlight them in different colours for the two characters</a:t>
            </a:r>
            <a:r>
              <a:rPr lang="en-GB" i="1" dirty="0" smtClean="0">
                <a:latin typeface="Lato" panose="020F0502020204030203"/>
              </a:rPr>
              <a:t>.</a:t>
            </a:r>
            <a:endParaRPr lang="en-GB" i="1" dirty="0">
              <a:latin typeface="Lato" panose="020F0502020204030203"/>
            </a:endParaRPr>
          </a:p>
        </p:txBody>
      </p:sp>
      <p:cxnSp>
        <p:nvCxnSpPr>
          <p:cNvPr id="20" name="Straight Arrow Connector 19"/>
          <p:cNvCxnSpPr>
            <a:stCxn id="18" idx="0"/>
          </p:cNvCxnSpPr>
          <p:nvPr/>
        </p:nvCxnSpPr>
        <p:spPr>
          <a:xfrm flipV="1">
            <a:off x="9903654" y="4937761"/>
            <a:ext cx="0" cy="755894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627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4510</TotalTime>
  <Words>895</Words>
  <Application>Microsoft Office PowerPoint</Application>
  <PresentationFormat>Widescreen</PresentationFormat>
  <Paragraphs>109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Lato</vt:lpstr>
      <vt:lpstr>Open Sans Light</vt:lpstr>
      <vt:lpstr>Arial</vt:lpstr>
      <vt:lpstr>Wingdings</vt:lpstr>
      <vt:lpstr>Calibri</vt:lpstr>
      <vt:lpstr>Calibri Light</vt:lpstr>
      <vt:lpstr>League Spartan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People and things that influence us</vt:lpstr>
      <vt:lpstr>Positive influences on opinions and decisions</vt:lpstr>
      <vt:lpstr>   Giving opinions and recognising consequences   </vt:lpstr>
      <vt:lpstr>   Giving opinions and recognising consequences   </vt:lpstr>
      <vt:lpstr>PowerPoint Presentation</vt:lpstr>
      <vt:lpstr>PowerPoint Presentation</vt:lpstr>
      <vt:lpstr>What have you learned? </vt:lpstr>
      <vt:lpstr>More activities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Lydia Stober</dc:creator>
  <cp:lastModifiedBy>Sam Harvey</cp:lastModifiedBy>
  <cp:revision>230</cp:revision>
  <dcterms:created xsi:type="dcterms:W3CDTF">2020-03-26T09:10:08Z</dcterms:created>
  <dcterms:modified xsi:type="dcterms:W3CDTF">2020-05-12T08:18:38Z</dcterms:modified>
</cp:coreProperties>
</file>