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37" r:id="rId2"/>
  </p:sldIdLst>
  <p:sldSz cx="12192000" cy="6858000"/>
  <p:notesSz cx="6858000" cy="9144000"/>
  <p:embeddedFontLst>
    <p:embeddedFont>
      <p:font typeface="OpenDyslexicAlta" panose="020B0604020202020204" charset="0"/>
      <p:regular r:id="rId5"/>
      <p:bold r:id="rId6"/>
      <p:italic r:id="rId7"/>
      <p:boldItalic r:id="rId8"/>
    </p:embeddedFont>
    <p:embeddedFont>
      <p:font typeface="Muli" panose="020B0604020202020204" charset="0"/>
      <p:regular r:id="rId9"/>
      <p:bold r:id="rId10"/>
    </p:embeddedFont>
    <p:embeddedFont>
      <p:font typeface="OpenDyslexic" panose="020B0604020202020204" charset="0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860"/>
    <a:srgbClr val="D883FF"/>
    <a:srgbClr val="8FAADC"/>
    <a:srgbClr val="68C7D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4" autoAdjust="0"/>
    <p:restoredTop sz="86259" autoAdjust="0"/>
  </p:normalViewPr>
  <p:slideViewPr>
    <p:cSldViewPr snapToGrid="0" snapToObjects="1">
      <p:cViewPr varScale="1">
        <p:scale>
          <a:sx n="85" d="100"/>
          <a:sy n="85" d="100"/>
        </p:scale>
        <p:origin x="2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0" d="100"/>
          <a:sy n="90" d="100"/>
        </p:scale>
        <p:origin x="3840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handoutMaster" Target="handoutMasters/handoutMaster1.xml"/><Relationship Id="rId9" Type="http://schemas.openxmlformats.org/officeDocument/2006/relationships/font" Target="fonts/font5.fntdata"/><Relationship Id="rId14" Type="http://schemas.openxmlformats.org/officeDocument/2006/relationships/font" Target="fonts/font10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C86F298-EB3E-D446-A729-C248AB8A5D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7BEABC-4AC1-4C4F-BDDB-0B8FF7D20C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70555-72D4-BF40-B685-8412B7FA50E9}" type="datetimeFigureOut">
              <a:rPr lang="en-GB" smtClean="0">
                <a:latin typeface="Muli" pitchFamily="2" charset="77"/>
              </a:rPr>
              <a:t>28/02/2020</a:t>
            </a:fld>
            <a:endParaRPr lang="en-GB" dirty="0">
              <a:latin typeface="Muli" pitchFamily="2" charset="77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DF2A76-21C6-4F49-AC41-288B2976B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Muli" pitchFamily="2" charset="77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984667-866C-EF45-A262-122686295C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C7A863-B317-0C4D-8D45-833380E63946}" type="slidenum">
              <a:rPr lang="en-GB" smtClean="0">
                <a:latin typeface="Muli" pitchFamily="2" charset="77"/>
              </a:rPr>
              <a:t>‹#›</a:t>
            </a:fld>
            <a:endParaRPr lang="en-GB" dirty="0">
              <a:latin typeface="Muli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033593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9C363ADC-09E6-FD4B-932E-4485A3F0108B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Muli" pitchFamily="2" charset="77"/>
              </a:defRPr>
            </a:lvl1pPr>
          </a:lstStyle>
          <a:p>
            <a:fld id="{5C7C66A0-413B-D942-BD25-07592977943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309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Muli" pitchFamily="2" charset="77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49B26B-16D5-6F4D-96FE-A3FD21D929F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662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F5FFFCE-C207-2846-8718-D75C344C8C89}"/>
              </a:ext>
            </a:extLst>
          </p:cNvPr>
          <p:cNvSpPr/>
          <p:nvPr userDrawn="1"/>
        </p:nvSpPr>
        <p:spPr>
          <a:xfrm>
            <a:off x="1523999" y="4809505"/>
            <a:ext cx="9144000" cy="1428689"/>
          </a:xfrm>
          <a:prstGeom prst="rect">
            <a:avLst/>
          </a:prstGeom>
          <a:solidFill>
            <a:srgbClr val="FFFFFF">
              <a:alpha val="90196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2C481A8-D80A-304F-BD4D-4ACD9B3D8E7E}"/>
              </a:ext>
            </a:extLst>
          </p:cNvPr>
          <p:cNvSpPr/>
          <p:nvPr userDrawn="1"/>
        </p:nvSpPr>
        <p:spPr>
          <a:xfrm>
            <a:off x="3465322" y="2902739"/>
            <a:ext cx="5261355" cy="795646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4809506"/>
            <a:ext cx="9144000" cy="1428689"/>
          </a:xfrm>
        </p:spPr>
        <p:txBody>
          <a:bodyPr anchor="ctr"/>
          <a:lstStyle>
            <a:lvl1pPr marL="0" indent="0" algn="ctr">
              <a:lnSpc>
                <a:spcPct val="15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310848-5352-7949-AABA-914363C424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990849" y="1261687"/>
            <a:ext cx="6210300" cy="1079500"/>
          </a:xfrm>
          <a:prstGeom prst="rect">
            <a:avLst/>
          </a:prstGeom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B2F3C88D-BF6E-6D4C-9A25-CACB03AA208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971061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D45BA0-7B16-364F-96FA-7CCD74809633}"/>
              </a:ext>
            </a:extLst>
          </p:cNvPr>
          <p:cNvSpPr txBox="1"/>
          <p:nvPr userDrawn="1"/>
        </p:nvSpPr>
        <p:spPr>
          <a:xfrm>
            <a:off x="4038600" y="3115896"/>
            <a:ext cx="932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Stage:</a:t>
            </a: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204E8ED3-ED92-2F44-AA0C-C3500973984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047550" y="3115896"/>
            <a:ext cx="641969" cy="369332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latin typeface="Muli" pitchFamily="2" charset="77"/>
              </a:defRPr>
            </a:lvl1pPr>
          </a:lstStyle>
          <a:p>
            <a:pPr lvl="0"/>
            <a:r>
              <a:rPr lang="en-US" dirty="0"/>
              <a:t>#</a:t>
            </a:r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3EE4B3-C0E4-AE42-921D-72A75F2D0332}"/>
              </a:ext>
            </a:extLst>
          </p:cNvPr>
          <p:cNvSpPr txBox="1"/>
          <p:nvPr userDrawn="1"/>
        </p:nvSpPr>
        <p:spPr>
          <a:xfrm>
            <a:off x="6285633" y="3115896"/>
            <a:ext cx="76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0" i="0" dirty="0">
                <a:latin typeface="Muli" pitchFamily="2" charset="77"/>
              </a:rPr>
              <a:t>List:</a:t>
            </a:r>
          </a:p>
        </p:txBody>
      </p:sp>
    </p:spTree>
    <p:extLst>
      <p:ext uri="{BB962C8B-B14F-4D97-AF65-F5344CB8AC3E}">
        <p14:creationId xmlns:p14="http://schemas.microsoft.com/office/powerpoint/2010/main" val="196182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9809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4044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757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4426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D22C0101-D23A-5C4E-A28F-EEE925C2BAFE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68736134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C5803DD-6F71-4F43-8676-686F6A0B910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287969327"/>
              </p:ext>
            </p:extLst>
          </p:nvPr>
        </p:nvGraphicFramePr>
        <p:xfrm>
          <a:off x="508000" y="1550668"/>
          <a:ext cx="278765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412948114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234636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884419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354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8218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16386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2151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0867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18164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9694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848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sz="1600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827967"/>
                  </a:ext>
                </a:extLst>
              </a:tr>
            </a:tbl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DF07794-DDE5-1748-AA98-177CF77DDF8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425190" y="1354611"/>
            <a:ext cx="8382000" cy="5268914"/>
          </a:xfrm>
        </p:spPr>
        <p:txBody>
          <a:bodyPr>
            <a:normAutofit/>
          </a:bodyPr>
          <a:lstStyle>
            <a:lvl1pPr>
              <a:defRPr lang="en-GB" sz="1800" b="0" i="0" kern="1200" dirty="0">
                <a:solidFill>
                  <a:prstClr val="black"/>
                </a:solidFill>
                <a:latin typeface="OpenDyslexicAlta" pitchFamily="2" charset="77"/>
                <a:ea typeface="OpenDyslexicAlta" pitchFamily="2" charset="77"/>
                <a:cs typeface="OpenDyslexicAlta" pitchFamily="2" charset="77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Edit Master text styles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Second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Third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Fourth level</a:t>
            </a:r>
          </a:p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1DD0F53D-1FF4-844C-9CFA-9D8546D499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97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ok cover write che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633CE64-A964-3E46-A3DD-F645847941CD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DA57134-93E0-C141-B390-3DFCA82BCCD7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046192478"/>
              </p:ext>
            </p:extLst>
          </p:nvPr>
        </p:nvGraphicFramePr>
        <p:xfrm>
          <a:off x="508000" y="1600196"/>
          <a:ext cx="11150600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8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Spellings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1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st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2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nd</a:t>
                      </a:r>
                      <a:r>
                        <a:rPr lang="en-GB" b="0" i="0" baseline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>
                    <a:solidFill>
                      <a:srgbClr val="D883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3</a:t>
                      </a:r>
                      <a:r>
                        <a:rPr lang="en-GB" b="0" i="0" baseline="3000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rd</a:t>
                      </a:r>
                      <a:r>
                        <a:rPr lang="en-GB" b="0" i="0" dirty="0">
                          <a:latin typeface="OpenDyslexicAlta" pitchFamily="2" charset="77"/>
                          <a:ea typeface="OpenDyslexic" charset="0"/>
                          <a:cs typeface="OpenDyslexic" charset="0"/>
                        </a:rPr>
                        <a:t> Attempt</a:t>
                      </a:r>
                    </a:p>
                  </a:txBody>
                  <a:tcPr>
                    <a:solidFill>
                      <a:srgbClr val="D883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0" i="0" dirty="0">
                        <a:latin typeface="OpenDyslexicAlta" pitchFamily="2" charset="77"/>
                        <a:ea typeface="OpenDyslexic" charset="0"/>
                        <a:cs typeface="OpenDyslexic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0AB86-75A7-554E-9835-D9E30F3233C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995043656"/>
              </p:ext>
            </p:extLst>
          </p:nvPr>
        </p:nvGraphicFramePr>
        <p:xfrm>
          <a:off x="508000" y="325966"/>
          <a:ext cx="9055100" cy="8678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50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0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Stage: 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dirty="0">
                        <a:latin typeface="Muli" pitchFamily="2" charset="7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r>
                        <a:rPr lang="en-GB" sz="1400" b="0" i="0" dirty="0">
                          <a:latin typeface="Muli" pitchFamily="2" charset="77"/>
                        </a:rPr>
                        <a:t>List: 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CCCC1F5-259E-4B4B-BD71-985F500660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6013" y="349716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D89521DD-EB1B-DB4F-AF92-E0AA49E4BF8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6012" y="788047"/>
            <a:ext cx="427037" cy="362803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r>
              <a:rPr lang="en-GB" dirty="0"/>
              <a:t>1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B829687-5986-4D4A-9EAC-01CD129F7C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62545" y="325967"/>
            <a:ext cx="7900555" cy="867834"/>
          </a:xfrm>
        </p:spPr>
        <p:txBody>
          <a:bodyPr>
            <a:normAutofit/>
          </a:bodyPr>
          <a:lstStyle>
            <a:lvl1pPr marL="0" indent="0">
              <a:buNone/>
              <a:defRPr sz="1400" b="0" i="0">
                <a:latin typeface="Muli" pitchFamily="2" charset="77"/>
              </a:defRPr>
            </a:lvl1pPr>
          </a:lstStyle>
          <a:p>
            <a:pPr lvl="0"/>
            <a:endParaRPr lang="en-GB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4A42A733-05A7-7244-8430-E2765D4C50F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08000" y="1995168"/>
            <a:ext cx="2787650" cy="45847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endParaRPr lang="en-GB" dirty="0"/>
          </a:p>
          <a:p>
            <a:pPr lvl="0"/>
            <a:endParaRPr lang="en-GB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60B6E23-2996-D04A-9DCA-7750F487B5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39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CA7A3E8-3E3C-9545-B15C-D2AF00F7E362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87808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9137CCF-D866-694A-979D-58389EC37E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14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Ques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403F0EC-BACB-B74E-A7F5-23CAB3DFDA3B}"/>
              </a:ext>
            </a:extLst>
          </p:cNvPr>
          <p:cNvSpPr/>
          <p:nvPr userDrawn="1"/>
        </p:nvSpPr>
        <p:spPr>
          <a:xfrm>
            <a:off x="152400" y="137160"/>
            <a:ext cx="11887200" cy="6604834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b="0" i="0" dirty="0">
              <a:latin typeface="Muli" pitchFamily="2" charset="77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31925"/>
            <a:ext cx="10515600" cy="1325563"/>
          </a:xfrm>
        </p:spPr>
        <p:txBody>
          <a:bodyPr/>
          <a:lstStyle>
            <a:lvl1pPr algn="ctr">
              <a:defRPr>
                <a:latin typeface="OpenDyslexicAlta" pitchFamily="2" charset="77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3520441"/>
            <a:ext cx="10515600" cy="2656522"/>
          </a:xfrm>
        </p:spPr>
        <p:txBody>
          <a:bodyPr>
            <a:normAutofit/>
          </a:bodyPr>
          <a:lstStyle>
            <a:lvl1pPr marL="0" indent="0">
              <a:buNone/>
              <a:defRPr sz="42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0FF983-7FE9-084E-894E-ADB137A670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0186" y="-18580"/>
            <a:ext cx="2296886" cy="139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74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63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537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2335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5847DFD5-B20C-0843-B9F3-D331800CC2B1}" type="datetimeFigureOut">
              <a:rPr lang="en-GB" smtClean="0"/>
              <a:pPr/>
              <a:t>28/02/2020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uli" pitchFamily="2" charset="77"/>
              </a:defRPr>
            </a:lvl1pPr>
          </a:lstStyle>
          <a:p>
            <a:fld id="{29D7F810-DEEF-074C-B140-2A2C318EAFD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2764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97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62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Muli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OpenDyslexicAlta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03731-DA38-5947-8C42-1E8C4966C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2533"/>
            <a:ext cx="10515600" cy="791204"/>
          </a:xfrm>
        </p:spPr>
        <p:txBody>
          <a:bodyPr/>
          <a:lstStyle/>
          <a:p>
            <a:r>
              <a:rPr lang="en-GB" dirty="0"/>
              <a:t>Spelling lists – Stage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91E8B-2E5B-8D41-B051-CDF497CB3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5317068"/>
          </a:xfrm>
        </p:spPr>
        <p:txBody>
          <a:bodyPr numCol="2" spcCol="180000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Words ending in ‘-</a:t>
            </a:r>
            <a:r>
              <a:rPr lang="en-GB" sz="750" dirty="0" err="1">
                <a:latin typeface="Muli" pitchFamily="2" charset="77"/>
              </a:rPr>
              <a:t>ious</a:t>
            </a:r>
            <a:r>
              <a:rPr lang="en-GB" sz="75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Words ending in ‘–</a:t>
            </a:r>
            <a:r>
              <a:rPr lang="en-GB" sz="750" dirty="0" err="1">
                <a:latin typeface="Muli" pitchFamily="2" charset="77"/>
              </a:rPr>
              <a:t>cious</a:t>
            </a:r>
            <a:r>
              <a:rPr lang="en-GB" sz="750" dirty="0">
                <a:latin typeface="Muli" pitchFamily="2" charset="77"/>
              </a:rPr>
              <a:t>.’  If the root word ends in –</a:t>
            </a:r>
            <a:r>
              <a:rPr lang="en-GB" sz="750" dirty="0" err="1">
                <a:latin typeface="Muli" pitchFamily="2" charset="77"/>
              </a:rPr>
              <a:t>ce</a:t>
            </a:r>
            <a:r>
              <a:rPr lang="en-GB" sz="750" dirty="0">
                <a:latin typeface="Muli" pitchFamily="2" charset="77"/>
              </a:rPr>
              <a:t> the sound is usually spelled ‘-</a:t>
            </a:r>
            <a:r>
              <a:rPr lang="en-GB" sz="750" dirty="0" err="1">
                <a:latin typeface="Muli" pitchFamily="2" charset="77"/>
              </a:rPr>
              <a:t>cious</a:t>
            </a:r>
            <a:r>
              <a:rPr lang="en-GB" sz="75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Ending ‘-</a:t>
            </a:r>
            <a:r>
              <a:rPr lang="en-GB" sz="750" dirty="0" err="1">
                <a:latin typeface="Muli" pitchFamily="2" charset="77"/>
              </a:rPr>
              <a:t>cial</a:t>
            </a:r>
            <a:r>
              <a:rPr lang="en-GB" sz="750" dirty="0">
                <a:latin typeface="Muli" pitchFamily="2" charset="77"/>
              </a:rPr>
              <a:t>’ and ‘-</a:t>
            </a:r>
            <a:r>
              <a:rPr lang="en-GB" sz="750" dirty="0" err="1">
                <a:latin typeface="Muli" pitchFamily="2" charset="77"/>
              </a:rPr>
              <a:t>tial</a:t>
            </a:r>
            <a:r>
              <a:rPr lang="en-GB" sz="750" dirty="0">
                <a:latin typeface="Muli" pitchFamily="2" charset="77"/>
              </a:rPr>
              <a:t>.’  After a vowel ‘-</a:t>
            </a:r>
            <a:r>
              <a:rPr lang="en-GB" sz="750" dirty="0" err="1">
                <a:latin typeface="Muli" pitchFamily="2" charset="77"/>
              </a:rPr>
              <a:t>cial</a:t>
            </a:r>
            <a:r>
              <a:rPr lang="en-GB" sz="750" dirty="0">
                <a:latin typeface="Muli" pitchFamily="2" charset="77"/>
              </a:rPr>
              <a:t>’ is most common and ‘-</a:t>
            </a:r>
            <a:r>
              <a:rPr lang="en-GB" sz="750" dirty="0" err="1">
                <a:latin typeface="Muli" pitchFamily="2" charset="77"/>
              </a:rPr>
              <a:t>itial</a:t>
            </a:r>
            <a:r>
              <a:rPr lang="en-GB" sz="750" dirty="0">
                <a:latin typeface="Muli" pitchFamily="2" charset="77"/>
              </a:rPr>
              <a:t>’ after a consonant.  But there are many exceptions.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Ending ‘-</a:t>
            </a:r>
            <a:r>
              <a:rPr lang="en-GB" sz="750" dirty="0" err="1">
                <a:latin typeface="Muli" pitchFamily="2" charset="77"/>
              </a:rPr>
              <a:t>cial</a:t>
            </a:r>
            <a:r>
              <a:rPr lang="en-GB" sz="750" dirty="0">
                <a:latin typeface="Muli" pitchFamily="2" charset="77"/>
              </a:rPr>
              <a:t>’ and ‘-</a:t>
            </a:r>
            <a:r>
              <a:rPr lang="en-GB" sz="750" dirty="0" err="1">
                <a:latin typeface="Muli" pitchFamily="2" charset="77"/>
              </a:rPr>
              <a:t>tial</a:t>
            </a:r>
            <a:r>
              <a:rPr lang="en-GB" sz="750" dirty="0">
                <a:latin typeface="Muli" pitchFamily="2" charset="77"/>
              </a:rPr>
              <a:t>.’  After a vowel ‘-</a:t>
            </a:r>
            <a:r>
              <a:rPr lang="en-GB" sz="750" dirty="0" err="1">
                <a:latin typeface="Muli" pitchFamily="2" charset="77"/>
              </a:rPr>
              <a:t>cial</a:t>
            </a:r>
            <a:r>
              <a:rPr lang="en-GB" sz="750" dirty="0">
                <a:latin typeface="Muli" pitchFamily="2" charset="77"/>
              </a:rPr>
              <a:t>’ is most common and ‘-</a:t>
            </a:r>
            <a:r>
              <a:rPr lang="en-GB" sz="750" dirty="0" err="1">
                <a:latin typeface="Muli" pitchFamily="2" charset="77"/>
              </a:rPr>
              <a:t>itial</a:t>
            </a:r>
            <a:r>
              <a:rPr lang="en-GB" sz="750" dirty="0">
                <a:latin typeface="Muli" pitchFamily="2" charset="77"/>
              </a:rPr>
              <a:t>’ after a consonant.  But there are many exceptions.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Ending ‘-</a:t>
            </a:r>
            <a:r>
              <a:rPr lang="en-GB" sz="750" dirty="0" err="1">
                <a:latin typeface="Muli" pitchFamily="2" charset="77"/>
              </a:rPr>
              <a:t>cial</a:t>
            </a:r>
            <a:r>
              <a:rPr lang="en-GB" sz="750" dirty="0">
                <a:latin typeface="Muli" pitchFamily="2" charset="77"/>
              </a:rPr>
              <a:t>’ and ‘-</a:t>
            </a:r>
            <a:r>
              <a:rPr lang="en-GB" sz="750" dirty="0" err="1">
                <a:latin typeface="Muli" pitchFamily="2" charset="77"/>
              </a:rPr>
              <a:t>tial</a:t>
            </a:r>
            <a:r>
              <a:rPr lang="en-GB" sz="750" dirty="0">
                <a:latin typeface="Muli" pitchFamily="2" charset="77"/>
              </a:rPr>
              <a:t>.’  After a vowel ‘-</a:t>
            </a:r>
            <a:r>
              <a:rPr lang="en-GB" sz="750" dirty="0" err="1">
                <a:latin typeface="Muli" pitchFamily="2" charset="77"/>
              </a:rPr>
              <a:t>cial</a:t>
            </a:r>
            <a:r>
              <a:rPr lang="en-GB" sz="750" dirty="0">
                <a:latin typeface="Muli" pitchFamily="2" charset="77"/>
              </a:rPr>
              <a:t>’ is most common and ‘-</a:t>
            </a:r>
            <a:r>
              <a:rPr lang="en-GB" sz="750" dirty="0" err="1">
                <a:latin typeface="Muli" pitchFamily="2" charset="77"/>
              </a:rPr>
              <a:t>itial</a:t>
            </a:r>
            <a:r>
              <a:rPr lang="en-GB" sz="750" dirty="0">
                <a:latin typeface="Muli" pitchFamily="2" charset="77"/>
              </a:rPr>
              <a:t>’ after a consonant.  But there are many exceptions.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Words ending in ‘-ant.’  ‘-ant’ Is used if there is an ‘a’ or ‘ay’ sound in the right place.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Words ending in ‘-</a:t>
            </a:r>
            <a:r>
              <a:rPr lang="en-GB" sz="750" dirty="0" err="1">
                <a:latin typeface="Muli" pitchFamily="2" charset="77"/>
              </a:rPr>
              <a:t>ance</a:t>
            </a:r>
            <a:r>
              <a:rPr lang="en-GB" sz="750" dirty="0">
                <a:latin typeface="Muli" pitchFamily="2" charset="77"/>
              </a:rPr>
              <a:t>.’  ‘-</a:t>
            </a:r>
            <a:r>
              <a:rPr lang="en-GB" sz="750" dirty="0" err="1">
                <a:latin typeface="Muli" pitchFamily="2" charset="77"/>
              </a:rPr>
              <a:t>ance</a:t>
            </a:r>
            <a:r>
              <a:rPr lang="en-GB" sz="750" dirty="0">
                <a:latin typeface="Muli" pitchFamily="2" charset="77"/>
              </a:rPr>
              <a:t>’ Is used if there is an ‘a’ or ‘ay’ sound in the right place.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Use –</a:t>
            </a:r>
            <a:r>
              <a:rPr lang="en-GB" sz="750" dirty="0" err="1">
                <a:latin typeface="Muli" pitchFamily="2" charset="77"/>
              </a:rPr>
              <a:t>ent</a:t>
            </a:r>
            <a:r>
              <a:rPr lang="en-GB" sz="750" dirty="0">
                <a:latin typeface="Muli" pitchFamily="2" charset="77"/>
              </a:rPr>
              <a:t> and -</a:t>
            </a:r>
            <a:r>
              <a:rPr lang="en-GB" sz="750" dirty="0" err="1">
                <a:latin typeface="Muli" pitchFamily="2" charset="77"/>
              </a:rPr>
              <a:t>ence</a:t>
            </a:r>
            <a:r>
              <a:rPr lang="en-GB" sz="750" dirty="0">
                <a:latin typeface="Muli" pitchFamily="2" charset="77"/>
              </a:rPr>
              <a:t>  after soft c (/s/ sound), soft g (/j/ sound) and qu.  There many exceptions to this rule.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 Words ending in ‘-able’ and ‘-</a:t>
            </a:r>
            <a:r>
              <a:rPr lang="en-GB" sz="750" dirty="0" err="1">
                <a:latin typeface="Muli" pitchFamily="2" charset="77"/>
              </a:rPr>
              <a:t>ible</a:t>
            </a:r>
            <a:r>
              <a:rPr lang="en-GB" sz="750" dirty="0">
                <a:latin typeface="Muli" pitchFamily="2" charset="77"/>
              </a:rPr>
              <a:t>.’  ‘-able’ is used where there is a related word ending ‘-</a:t>
            </a:r>
            <a:r>
              <a:rPr lang="en-GB" sz="750" dirty="0" err="1">
                <a:latin typeface="Muli" pitchFamily="2" charset="77"/>
              </a:rPr>
              <a:t>ation</a:t>
            </a:r>
            <a:r>
              <a:rPr lang="en-GB" sz="750" dirty="0">
                <a:latin typeface="Muli" pitchFamily="2" charset="77"/>
              </a:rPr>
              <a:t>.’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Words ending in ‘-ably’ and ‘-</a:t>
            </a:r>
            <a:r>
              <a:rPr lang="en-GB" sz="750" dirty="0" err="1">
                <a:latin typeface="Muli" pitchFamily="2" charset="77"/>
              </a:rPr>
              <a:t>ibly</a:t>
            </a:r>
            <a:r>
              <a:rPr lang="en-GB" sz="750" dirty="0">
                <a:latin typeface="Muli" pitchFamily="2" charset="77"/>
              </a:rPr>
              <a:t>.’  The ‘-able’ ending is usually but not always used if a complete root word can be heard before it.    ‘y’ endings comply with previously learned rules and is replaced with ‘</a:t>
            </a:r>
            <a:r>
              <a:rPr lang="en-GB" sz="750" dirty="0" err="1">
                <a:latin typeface="Muli" pitchFamily="2" charset="77"/>
              </a:rPr>
              <a:t>i</a:t>
            </a:r>
            <a:r>
              <a:rPr lang="en-GB" sz="750" dirty="0">
                <a:latin typeface="Muli" pitchFamily="2" charset="77"/>
              </a:rPr>
              <a:t>’ as in rely &gt; reliably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Challenge Words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 Words ending in ‘-able.’  If this is being added to a root word ending in –</a:t>
            </a:r>
            <a:r>
              <a:rPr lang="en-GB" sz="750" dirty="0" err="1">
                <a:latin typeface="Muli" pitchFamily="2" charset="77"/>
              </a:rPr>
              <a:t>ce</a:t>
            </a:r>
            <a:r>
              <a:rPr lang="en-GB" sz="750" dirty="0">
                <a:latin typeface="Muli" pitchFamily="2" charset="77"/>
              </a:rPr>
              <a:t> or –</a:t>
            </a:r>
            <a:r>
              <a:rPr lang="en-GB" sz="750" dirty="0" err="1">
                <a:latin typeface="Muli" pitchFamily="2" charset="77"/>
              </a:rPr>
              <a:t>ge</a:t>
            </a:r>
            <a:r>
              <a:rPr lang="en-GB" sz="750" dirty="0">
                <a:latin typeface="Muli" pitchFamily="2" charset="77"/>
              </a:rPr>
              <a:t> then the e after the c or g is kept other wise they would be said with their hard sounds as in cap and gap.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Adverbs of time (temporal adverbs) these are words to develop chronology in writing.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 Adding suffixes beginning with vowel letters to words ending in –</a:t>
            </a:r>
            <a:r>
              <a:rPr lang="en-GB" sz="750" dirty="0" err="1">
                <a:latin typeface="Muli" pitchFamily="2" charset="77"/>
              </a:rPr>
              <a:t>fer</a:t>
            </a:r>
            <a:r>
              <a:rPr lang="en-GB" sz="750" dirty="0">
                <a:latin typeface="Muli" pitchFamily="2" charset="77"/>
              </a:rPr>
              <a:t>. The r is doubled if the –</a:t>
            </a:r>
            <a:r>
              <a:rPr lang="en-GB" sz="750" dirty="0" err="1">
                <a:latin typeface="Muli" pitchFamily="2" charset="77"/>
              </a:rPr>
              <a:t>fer</a:t>
            </a:r>
            <a:r>
              <a:rPr lang="en-GB" sz="750" dirty="0">
                <a:latin typeface="Muli" pitchFamily="2" charset="77"/>
              </a:rPr>
              <a:t> is still stressed when the ending is added. If the –</a:t>
            </a:r>
            <a:r>
              <a:rPr lang="en-GB" sz="750" dirty="0" err="1">
                <a:latin typeface="Muli" pitchFamily="2" charset="77"/>
              </a:rPr>
              <a:t>fer</a:t>
            </a:r>
            <a:r>
              <a:rPr lang="en-GB" sz="750" dirty="0">
                <a:latin typeface="Muli" pitchFamily="2" charset="77"/>
              </a:rPr>
              <a:t> is not stressed then the r isn’t doubled.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Words with ‘silent’ letters at the start.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 Words with ‘silent’ letters (i.e. letters whose presence cannot be predicted from the pronunciation of the word)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 Words spelled with ’</a:t>
            </a:r>
            <a:r>
              <a:rPr lang="en-GB" sz="750" dirty="0" err="1">
                <a:latin typeface="Muli" pitchFamily="2" charset="77"/>
              </a:rPr>
              <a:t>ie</a:t>
            </a:r>
            <a:r>
              <a:rPr lang="en-GB" sz="750" dirty="0">
                <a:latin typeface="Muli" pitchFamily="2" charset="77"/>
              </a:rPr>
              <a:t>’ after c.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 Words with the ‘</a:t>
            </a:r>
            <a:r>
              <a:rPr lang="en-GB" sz="750" dirty="0" err="1">
                <a:latin typeface="Muli" pitchFamily="2" charset="77"/>
              </a:rPr>
              <a:t>ee</a:t>
            </a:r>
            <a:r>
              <a:rPr lang="en-GB" sz="750" dirty="0">
                <a:latin typeface="Muli" pitchFamily="2" charset="77"/>
              </a:rPr>
              <a:t>’ sound spelled </a:t>
            </a:r>
            <a:r>
              <a:rPr lang="en-GB" sz="750" dirty="0" err="1">
                <a:latin typeface="Muli" pitchFamily="2" charset="77"/>
              </a:rPr>
              <a:t>ei</a:t>
            </a:r>
            <a:r>
              <a:rPr lang="en-GB" sz="750" dirty="0">
                <a:latin typeface="Muli" pitchFamily="2" charset="77"/>
              </a:rPr>
              <a:t> after c. The ‘</a:t>
            </a:r>
            <a:r>
              <a:rPr lang="en-GB" sz="750" dirty="0" err="1">
                <a:latin typeface="Muli" pitchFamily="2" charset="77"/>
              </a:rPr>
              <a:t>i</a:t>
            </a:r>
            <a:r>
              <a:rPr lang="en-GB" sz="750" dirty="0">
                <a:latin typeface="Muli" pitchFamily="2" charset="77"/>
              </a:rPr>
              <a:t> before e except after c’ rule applies to words where the sound spelled by </a:t>
            </a:r>
            <a:r>
              <a:rPr lang="en-GB" sz="750" dirty="0" err="1">
                <a:latin typeface="Muli" pitchFamily="2" charset="77"/>
              </a:rPr>
              <a:t>ei</a:t>
            </a:r>
            <a:r>
              <a:rPr lang="en-GB" sz="750" dirty="0">
                <a:latin typeface="Muli" pitchFamily="2" charset="77"/>
              </a:rPr>
              <a:t> is /</a:t>
            </a:r>
            <a:r>
              <a:rPr lang="en-GB" sz="750" dirty="0" err="1">
                <a:latin typeface="Muli" pitchFamily="2" charset="77"/>
              </a:rPr>
              <a:t>ee</a:t>
            </a:r>
            <a:r>
              <a:rPr lang="en-GB" sz="750" dirty="0">
                <a:latin typeface="Muli" pitchFamily="2" charset="77"/>
              </a:rPr>
              <a:t>/  However there are exceptions like those in the spellings.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 Words containing the letter string ‘</a:t>
            </a:r>
            <a:r>
              <a:rPr lang="en-GB" sz="750" dirty="0" err="1">
                <a:latin typeface="Muli" pitchFamily="2" charset="77"/>
              </a:rPr>
              <a:t>ough</a:t>
            </a:r>
            <a:r>
              <a:rPr lang="en-GB" sz="750" dirty="0">
                <a:latin typeface="Muli" pitchFamily="2" charset="77"/>
              </a:rPr>
              <a:t>’ where the sound is /aw/.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 Words containing the letter string ’</a:t>
            </a:r>
            <a:r>
              <a:rPr lang="en-GB" sz="750" dirty="0" err="1">
                <a:latin typeface="Muli" pitchFamily="2" charset="77"/>
              </a:rPr>
              <a:t>ough</a:t>
            </a:r>
            <a:r>
              <a:rPr lang="en-GB" sz="750" dirty="0">
                <a:latin typeface="Muli" pitchFamily="2" charset="77"/>
              </a:rPr>
              <a:t>’ where the sound is /o/ as in boat or ‘ow’ as in cow.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Adverbs of possibility. These words show the possibility that something has of occurring.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 These words are homophones or near homophones.  They have the same pronunciation but different spellings and/or meanings.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These words are homophones or near homophones.  They have the same pronunciation but different spellings and/or meanings.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These words are homophones or near homophones.  They have the same pronunciation but different spellings and/or meanings.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These words are homophones or near homophones.  They have the same pronunciation but different spellings and/or meanings.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These words are homophones or near homophones.  They have the same pronunciation but different spellings and/or meanings.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Hyphens can be used to join a prefix to a root word, especially if the prefix ends in a vowel letter and the root word also begins with one.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Challenge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Revision:  Year 5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Revision:  Year 5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Revision:  Year 5 words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750" dirty="0">
                <a:latin typeface="Muli" pitchFamily="2" charset="77"/>
              </a:rPr>
              <a:t>Revision:  Year 5 words</a:t>
            </a:r>
          </a:p>
        </p:txBody>
      </p:sp>
    </p:spTree>
    <p:extLst>
      <p:ext uri="{BB962C8B-B14F-4D97-AF65-F5344CB8AC3E}">
        <p14:creationId xmlns:p14="http://schemas.microsoft.com/office/powerpoint/2010/main" val="656000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elling Shed" id="{C4F81C86-5779-0E48-81E5-305447788964}" vid="{2F96E78E-4C51-8449-B2C6-B9B70AAE1C3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17998</TotalTime>
  <Words>706</Words>
  <Application>Microsoft Office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OpenDyslexicAlta</vt:lpstr>
      <vt:lpstr>Arial</vt:lpstr>
      <vt:lpstr>Muli</vt:lpstr>
      <vt:lpstr>OpenDyslexic</vt:lpstr>
      <vt:lpstr>Office Theme</vt:lpstr>
      <vt:lpstr>Spelling lists – Stage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Spelling Shed 🐝</dc:title>
  <dc:creator>Rob Smith</dc:creator>
  <cp:lastModifiedBy>Emma Aldridge</cp:lastModifiedBy>
  <cp:revision>337</cp:revision>
  <cp:lastPrinted>2018-10-20T14:59:28Z</cp:lastPrinted>
  <dcterms:created xsi:type="dcterms:W3CDTF">2018-08-06T08:16:18Z</dcterms:created>
  <dcterms:modified xsi:type="dcterms:W3CDTF">2020-02-28T10:48:16Z</dcterms:modified>
</cp:coreProperties>
</file>